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8" r:id="rId4"/>
    <p:sldId id="259" r:id="rId6"/>
    <p:sldId id="260" r:id="rId7"/>
    <p:sldId id="261" r:id="rId8"/>
    <p:sldId id="263" r:id="rId9"/>
    <p:sldId id="262" r:id="rId10"/>
    <p:sldId id="266" r:id="rId11"/>
    <p:sldId id="267" r:id="rId12"/>
    <p:sldId id="290" r:id="rId13"/>
    <p:sldId id="268" r:id="rId14"/>
    <p:sldId id="302" r:id="rId15"/>
    <p:sldId id="304" r:id="rId16"/>
    <p:sldId id="306" r:id="rId17"/>
    <p:sldId id="308" r:id="rId18"/>
    <p:sldId id="307" r:id="rId19"/>
    <p:sldId id="309" r:id="rId20"/>
    <p:sldId id="310" r:id="rId21"/>
    <p:sldId id="311" r:id="rId22"/>
    <p:sldId id="312" r:id="rId23"/>
    <p:sldId id="313" r:id="rId24"/>
    <p:sldId id="314" r:id="rId25"/>
    <p:sldId id="318" r:id="rId26"/>
    <p:sldId id="323" r:id="rId27"/>
    <p:sldId id="325" r:id="rId28"/>
    <p:sldId id="326" r:id="rId29"/>
    <p:sldId id="327" r:id="rId30"/>
    <p:sldId id="315" r:id="rId31"/>
    <p:sldId id="317" r:id="rId32"/>
    <p:sldId id="322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9" userDrawn="1">
          <p15:clr>
            <a:srgbClr val="A4A3A4"/>
          </p15:clr>
        </p15:guide>
        <p15:guide id="2" pos="37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" initials="Vic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6F2"/>
    <a:srgbClr val="DCE7F1"/>
    <a:srgbClr val="FAF2F0"/>
    <a:srgbClr val="00D0E7"/>
    <a:srgbClr val="549FD5"/>
    <a:srgbClr val="D9EAFD"/>
    <a:srgbClr val="6B8F97"/>
    <a:srgbClr val="98B9B0"/>
    <a:srgbClr val="EEEEEE"/>
    <a:srgbClr val="C1A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209"/>
        <p:guide pos="3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399.677 2166.662,'0.000'0.000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4524.662 5760.662,'0.000'0.000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9867.662 8099.662,'0.000'0.000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13556.662 5722.662,'0.000'0.000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1-20T12:31:1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8327.662 7604.662 767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1-20T14:03:0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16902.662 6616.662 767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12795.662 5000.662,'0.000'0.000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4353.662 5228.662,'3955.000'-2263.000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1b7ccb"/>
      <inkml:brushProperty name="ignorePressure" value="0"/>
    </inkml:brush>
  </inkml:definitions>
  <inkml:trace contextRef="#ctx0" brushRef="#br0">4315.662 5646.662,'4050.000'-1863.000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3535.662 6901.662,'4735.000'-2339.000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1b7ccb"/>
      <inkml:brushProperty name="ignorePressure" value="0"/>
    </inkml:brush>
  </inkml:definitions>
  <inkml:trace contextRef="#ctx0" brushRef="#br0">4619.662 7091.662,'3651.000'-1388.000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9715.662 37.662,'171.000'10895.000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1b7ccb"/>
      <inkml:brushProperty name="ignorePressure" value="0"/>
    </inkml:brush>
  </inkml:definitions>
  <inkml:trace contextRef="#ctx0" brushRef="#br0">5570.662 8156.662,'4107.000'513.000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5437.662 7852.662,'3156.000'-552.000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6T00:02:42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7053.662 8783.662,'1407.000'400.000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211666666666667" units="cm"/>
      <inkml:brushProperty name="height" value="0.211666666666667" units="cm"/>
      <inkml:brushProperty name="color" value="#f80600"/>
      <inkml:brushProperty name="ignorePressure" value="0"/>
    </inkml:brush>
  </inkml:definitions>
  <inkml:trace contextRef="#ctx0" brushRef="#br0">10166.135 4715.934,'0.000'0.000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7305.135 7936.934,'2591.000'-2537.000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9896.135 5345.934,'-324.000'1709.000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9410.000 6929.000,'1241.000'0.000,"-1241.000"485.000,-1241.000-485.000,1241.000-485.000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8925.135 7054.934,'539.000'360.000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8979.135 7036.934,'-1368.000'2123.000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211666666666667" units="cm"/>
      <inkml:brushProperty name="height" value="0.211666666666667" units="cm"/>
      <inkml:brushProperty name="color" value="#f80600"/>
      <inkml:brushProperty name="ignorePressure" value="0"/>
    </inkml:brush>
  </inkml:definitions>
  <inkml:trace contextRef="#ctx0" brushRef="#br0">10166.135 4715.934,'0.000'0.000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14507.662 6692.662,'0.000'0.000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7305.135 7936.934,'2591.000'-2537.000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9896.135 5345.934,'-324.000'1709.000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9410.000 6929.000,'1241.000'0.000,"-1241.000"485.000,-1241.000-485.000,1241.000-485.000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8925.135 7054.934,'539.000'360.000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8979.135 7036.934,'-1368.000'2123.000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211666666666667" units="cm"/>
      <inkml:brushProperty name="height" value="0.211666666666667" units="cm"/>
      <inkml:brushProperty name="color" value="#f80600"/>
      <inkml:brushProperty name="ignorePressure" value="0"/>
    </inkml:brush>
  </inkml:definitions>
  <inkml:trace contextRef="#ctx0" brushRef="#br0">10166.135 4715.934,'0.000'0.000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7305.135 7936.934,'2591.000'-2537.000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9896.135 5345.934,'-324.000'1709.000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9410.000 6929.000,'1241.000'0.000,"-1241.000"485.000,-1241.000-485.000,1241.000-485.000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8925.135 7054.934,'539.000'360.000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4524.662 5760.662,'0.000'0.000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8942.135 7018.934,'503.000'900.000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9445.000 7757.000,'1943.000'0.000,"-1943.000"269.000,-1943.000-269.000,1943.000-269.000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14178.000 19.000,'-1.000'0.000,"1.000"-1.000,1.000 1.000,-1.000 1.000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11191.000 8007.000,'-1.000'0.000,"1.000"-1.000,1.000 1.000,-1.000 1.000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9:25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11263.135 8079.184,'-3419.000'1565.000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211666666666667" units="cm"/>
      <inkml:brushProperty name="height" value="0.211666666666667" units="cm"/>
      <inkml:brushProperty name="color" value="#f80600"/>
      <inkml:brushProperty name="ignorePressure" value="0"/>
    </inkml:brush>
  </inkml:definitions>
  <inkml:trace contextRef="#ctx0" brushRef="#br0">10166.135 4715.934,'0.000'0.000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7305.135 7936.934,'2591.000'-2537.000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5:23:07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9896.135 5345.934,'-324.000'1709.000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0:09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14178.000 19.000,'-1.000'0.000,"1.000"-1.000,1.000 1.000,-1.000 1.000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00:09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11191.000 8007.000,'-1.000'0.000,"1.000"-1.000,1.000 1.000,-1.000 1.000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9867.662 8099.662,'0.000'0.000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11058.014 8902.662,'-2864.000'1332.000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2daf49"/>
      <inkml:brushProperty name="ignorePressure" value="0"/>
    </inkml:brush>
  </inkml:definitions>
  <inkml:trace contextRef="#ctx0" brushRef="#br0">9599.000 7608.000,'1513.000'0.000,"-1513.000"418.000,-1513.000-418.000,1513.000-418.000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2daf49"/>
      <inkml:brushProperty name="ignorePressure" value="0"/>
    </inkml:brush>
  </inkml:definitions>
  <inkml:trace contextRef="#ctx0" brushRef="#br0">11259.000 8228.000,'-1.000'0.000,"1.000"-1.000,1.000 1.000,-1.000 1.000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2daf49"/>
      <inkml:brushProperty name="ignorePressure" value="0"/>
    </inkml:brush>
  </inkml:definitions>
  <inkml:trace contextRef="#ctx0" brushRef="#br0">9927.000 7990.000,'1039.000'0.000,"-1039.000"384.000,-1039.000-384.000,1039.000-384.000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10329.014 8154.662,'693.000'766.000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2daf49"/>
      <inkml:brushProperty name="ignorePressure" value="0"/>
    </inkml:brush>
  </inkml:definitions>
  <inkml:trace contextRef="#ctx0" brushRef="#br0">8924.000 6896.000,'1568.000'0.000,"-1568.000"583.000,-1568.000-583.000,1568.000-583.000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8T16:15:16"/>
    </inkml:context>
    <inkml:brush xml:id="br0">
      <inkml:brushProperty name="width" value="0.079375" units="cm"/>
      <inkml:brushProperty name="height" value="0.079375" units="cm"/>
      <inkml:brushProperty name="color" value="#f80600"/>
      <inkml:brushProperty name="ignorePressure" value="0"/>
    </inkml:brush>
  </inkml:definitions>
  <inkml:trace contextRef="#ctx0" brushRef="#br0">8851.014 7078.662,'-1040.000'73.000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13556.662 5722.662,'0.000'0.000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1-20T12:31:1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8327.662 7604.662 767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1-20T14:03:0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16902.662 6616.662 767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6-01-22T18:12:40"/>
    </inkml:context>
    <inkml:brush xml:id="br0">
      <inkml:brushProperty name="width" value="0.105833333333333" units="cm"/>
      <inkml:brushProperty name="height" value="0.105833333333333" units="cm"/>
      <inkml:brushProperty name="color" value="#f80600"/>
      <inkml:brushProperty name="ignorePressure" value="0"/>
    </inkml:brush>
  </inkml:definitions>
  <inkml:trace contextRef="#ctx0" brushRef="#br0">14507.662 6692.662,'0.000'0.000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0" name="Google Shape;110;p1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40" name="Google Shape;740;p11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20" name="Google Shape;120;p2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32" name="Google Shape;132;p3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4" name="Google Shape;144;p5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56" name="Google Shape;156;p4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5" name="Google Shape;205;p42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/>
          <p:nvPr>
            <p:ph type="body" idx="1"/>
          </p:nvPr>
        </p:nvSpPr>
        <p:spPr>
          <a:xfrm>
            <a:off x="673100" y="4687887"/>
            <a:ext cx="5389562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8" name="Google Shape;228;p8:notes"/>
          <p:cNvSpPr/>
          <p:nvPr>
            <p:ph type="sldImg" idx="2"/>
          </p:nvPr>
        </p:nvSpPr>
        <p:spPr>
          <a:xfrm>
            <a:off x="900113" y="739775"/>
            <a:ext cx="493553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/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/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customXml" Target="../ink/ink6.xml"/><Relationship Id="rId8" Type="http://schemas.openxmlformats.org/officeDocument/2006/relationships/customXml" Target="../ink/ink5.xml"/><Relationship Id="rId7" Type="http://schemas.openxmlformats.org/officeDocument/2006/relationships/customXml" Target="../ink/ink4.xml"/><Relationship Id="rId6" Type="http://schemas.openxmlformats.org/officeDocument/2006/relationships/image" Target="../media/image24.png"/><Relationship Id="rId5" Type="http://schemas.openxmlformats.org/officeDocument/2006/relationships/customXml" Target="../ink/ink3.xml"/><Relationship Id="rId4" Type="http://schemas.openxmlformats.org/officeDocument/2006/relationships/image" Target="../media/image23.png"/><Relationship Id="rId3" Type="http://schemas.openxmlformats.org/officeDocument/2006/relationships/customXml" Target="../ink/ink2.xml"/><Relationship Id="rId2" Type="http://schemas.openxmlformats.org/officeDocument/2006/relationships/image" Target="../media/image22.jpeg"/><Relationship Id="rId13" Type="http://schemas.openxmlformats.org/officeDocument/2006/relationships/slideLayout" Target="../slideLayouts/slideLayout13.xml"/><Relationship Id="rId12" Type="http://schemas.openxmlformats.org/officeDocument/2006/relationships/customXml" Target="../ink/ink8.xml"/><Relationship Id="rId11" Type="http://schemas.openxmlformats.org/officeDocument/2006/relationships/image" Target="../media/image25.png"/><Relationship Id="rId10" Type="http://schemas.openxmlformats.org/officeDocument/2006/relationships/customXml" Target="../ink/ink7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customXml" Target="../ink/ink13.xml"/><Relationship Id="rId7" Type="http://schemas.openxmlformats.org/officeDocument/2006/relationships/customXml" Target="../ink/ink12.xml"/><Relationship Id="rId6" Type="http://schemas.openxmlformats.org/officeDocument/2006/relationships/customXml" Target="../ink/ink11.xml"/><Relationship Id="rId5" Type="http://schemas.openxmlformats.org/officeDocument/2006/relationships/customXml" Target="../ink/ink10.xml"/><Relationship Id="rId4" Type="http://schemas.openxmlformats.org/officeDocument/2006/relationships/image" Target="../media/image24.png"/><Relationship Id="rId3" Type="http://schemas.openxmlformats.org/officeDocument/2006/relationships/customXml" Target="../ink/ink9.xml"/><Relationship Id="rId27" Type="http://schemas.openxmlformats.org/officeDocument/2006/relationships/slideLayout" Target="../slideLayouts/slideLayout13.xml"/><Relationship Id="rId26" Type="http://schemas.openxmlformats.org/officeDocument/2006/relationships/image" Target="../media/image41.png"/><Relationship Id="rId25" Type="http://schemas.openxmlformats.org/officeDocument/2006/relationships/customXml" Target="../ink/ink22.xml"/><Relationship Id="rId24" Type="http://schemas.openxmlformats.org/officeDocument/2006/relationships/image" Target="../media/image40.png"/><Relationship Id="rId23" Type="http://schemas.openxmlformats.org/officeDocument/2006/relationships/customXml" Target="../ink/ink21.xml"/><Relationship Id="rId22" Type="http://schemas.openxmlformats.org/officeDocument/2006/relationships/image" Target="../media/image39.png"/><Relationship Id="rId21" Type="http://schemas.openxmlformats.org/officeDocument/2006/relationships/customXml" Target="../ink/ink20.xml"/><Relationship Id="rId20" Type="http://schemas.openxmlformats.org/officeDocument/2006/relationships/image" Target="../media/image38.png"/><Relationship Id="rId2" Type="http://schemas.openxmlformats.org/officeDocument/2006/relationships/image" Target="../media/image22.jpeg"/><Relationship Id="rId19" Type="http://schemas.openxmlformats.org/officeDocument/2006/relationships/customXml" Target="../ink/ink19.xml"/><Relationship Id="rId18" Type="http://schemas.openxmlformats.org/officeDocument/2006/relationships/image" Target="../media/image37.png"/><Relationship Id="rId17" Type="http://schemas.openxmlformats.org/officeDocument/2006/relationships/customXml" Target="../ink/ink18.xml"/><Relationship Id="rId16" Type="http://schemas.openxmlformats.org/officeDocument/2006/relationships/image" Target="../media/image36.png"/><Relationship Id="rId15" Type="http://schemas.openxmlformats.org/officeDocument/2006/relationships/customXml" Target="../ink/ink17.xml"/><Relationship Id="rId14" Type="http://schemas.openxmlformats.org/officeDocument/2006/relationships/image" Target="../media/image35.png"/><Relationship Id="rId13" Type="http://schemas.openxmlformats.org/officeDocument/2006/relationships/customXml" Target="../ink/ink16.xml"/><Relationship Id="rId12" Type="http://schemas.openxmlformats.org/officeDocument/2006/relationships/image" Target="../media/image21.png"/><Relationship Id="rId11" Type="http://schemas.openxmlformats.org/officeDocument/2006/relationships/customXml" Target="../ink/ink15.xml"/><Relationship Id="rId10" Type="http://schemas.openxmlformats.org/officeDocument/2006/relationships/customXml" Target="../ink/ink14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6.jpe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customXml" Target="../ink/ink24.xml"/><Relationship Id="rId8" Type="http://schemas.openxmlformats.org/officeDocument/2006/relationships/image" Target="../media/image78.png"/><Relationship Id="rId7" Type="http://schemas.openxmlformats.org/officeDocument/2006/relationships/customXml" Target="../ink/ink23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42.jpeg"/><Relationship Id="rId3" Type="http://schemas.openxmlformats.org/officeDocument/2006/relationships/image" Target="../media/image54.jpeg"/><Relationship Id="rId2" Type="http://schemas.openxmlformats.org/officeDocument/2006/relationships/image" Target="../media/image57.jpeg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83.png"/><Relationship Id="rId17" Type="http://schemas.openxmlformats.org/officeDocument/2006/relationships/customXml" Target="../ink/ink28.xml"/><Relationship Id="rId16" Type="http://schemas.openxmlformats.org/officeDocument/2006/relationships/image" Target="../media/image82.png"/><Relationship Id="rId15" Type="http://schemas.openxmlformats.org/officeDocument/2006/relationships/customXml" Target="../ink/ink27.xml"/><Relationship Id="rId14" Type="http://schemas.openxmlformats.org/officeDocument/2006/relationships/image" Target="../media/image81.png"/><Relationship Id="rId13" Type="http://schemas.openxmlformats.org/officeDocument/2006/relationships/customXml" Target="../ink/ink26.xml"/><Relationship Id="rId12" Type="http://schemas.openxmlformats.org/officeDocument/2006/relationships/image" Target="../media/image80.png"/><Relationship Id="rId11" Type="http://schemas.openxmlformats.org/officeDocument/2006/relationships/customXml" Target="../ink/ink25.xml"/><Relationship Id="rId10" Type="http://schemas.openxmlformats.org/officeDocument/2006/relationships/image" Target="../media/image79.png"/><Relationship Id="rId1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customXml" Target="../ink/ink30.xml"/><Relationship Id="rId8" Type="http://schemas.openxmlformats.org/officeDocument/2006/relationships/image" Target="../media/image78.png"/><Relationship Id="rId7" Type="http://schemas.openxmlformats.org/officeDocument/2006/relationships/customXml" Target="../ink/ink29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42.jpeg"/><Relationship Id="rId3" Type="http://schemas.openxmlformats.org/officeDocument/2006/relationships/image" Target="../media/image54.jpeg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19" Type="http://schemas.openxmlformats.org/officeDocument/2006/relationships/image" Target="../media/image84.png"/><Relationship Id="rId18" Type="http://schemas.openxmlformats.org/officeDocument/2006/relationships/image" Target="../media/image83.png"/><Relationship Id="rId17" Type="http://schemas.openxmlformats.org/officeDocument/2006/relationships/customXml" Target="../ink/ink34.xml"/><Relationship Id="rId16" Type="http://schemas.openxmlformats.org/officeDocument/2006/relationships/image" Target="../media/image82.png"/><Relationship Id="rId15" Type="http://schemas.openxmlformats.org/officeDocument/2006/relationships/customXml" Target="../ink/ink33.xml"/><Relationship Id="rId14" Type="http://schemas.openxmlformats.org/officeDocument/2006/relationships/image" Target="../media/image81.png"/><Relationship Id="rId13" Type="http://schemas.openxmlformats.org/officeDocument/2006/relationships/customXml" Target="../ink/ink32.xml"/><Relationship Id="rId12" Type="http://schemas.openxmlformats.org/officeDocument/2006/relationships/image" Target="../media/image80.png"/><Relationship Id="rId11" Type="http://schemas.openxmlformats.org/officeDocument/2006/relationships/customXml" Target="../ink/ink31.xml"/><Relationship Id="rId10" Type="http://schemas.openxmlformats.org/officeDocument/2006/relationships/image" Target="../media/image79.png"/><Relationship Id="rId1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customXml" Target="../ink/ink36.xml"/><Relationship Id="rId8" Type="http://schemas.openxmlformats.org/officeDocument/2006/relationships/image" Target="../media/image78.png"/><Relationship Id="rId7" Type="http://schemas.openxmlformats.org/officeDocument/2006/relationships/customXml" Target="../ink/ink35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42.jpeg"/><Relationship Id="rId3" Type="http://schemas.openxmlformats.org/officeDocument/2006/relationships/image" Target="../media/image54.jpeg"/><Relationship Id="rId28" Type="http://schemas.openxmlformats.org/officeDocument/2006/relationships/slideLayout" Target="../slideLayouts/slideLayout13.xml"/><Relationship Id="rId27" Type="http://schemas.openxmlformats.org/officeDocument/2006/relationships/image" Target="../media/image63.jpeg"/><Relationship Id="rId26" Type="http://schemas.openxmlformats.org/officeDocument/2006/relationships/image" Target="../media/image88.png"/><Relationship Id="rId25" Type="http://schemas.openxmlformats.org/officeDocument/2006/relationships/customXml" Target="../ink/ink44.xml"/><Relationship Id="rId24" Type="http://schemas.openxmlformats.org/officeDocument/2006/relationships/customXml" Target="../ink/ink43.xml"/><Relationship Id="rId23" Type="http://schemas.openxmlformats.org/officeDocument/2006/relationships/image" Target="../media/image87.png"/><Relationship Id="rId22" Type="http://schemas.openxmlformats.org/officeDocument/2006/relationships/customXml" Target="../ink/ink42.xml"/><Relationship Id="rId21" Type="http://schemas.openxmlformats.org/officeDocument/2006/relationships/image" Target="../media/image86.png"/><Relationship Id="rId20" Type="http://schemas.openxmlformats.org/officeDocument/2006/relationships/customXml" Target="../ink/ink41.xml"/><Relationship Id="rId2" Type="http://schemas.openxmlformats.org/officeDocument/2006/relationships/image" Target="../media/image57.jpeg"/><Relationship Id="rId19" Type="http://schemas.openxmlformats.org/officeDocument/2006/relationships/image" Target="../media/image85.png"/><Relationship Id="rId18" Type="http://schemas.openxmlformats.org/officeDocument/2006/relationships/customXml" Target="../ink/ink40.xml"/><Relationship Id="rId17" Type="http://schemas.openxmlformats.org/officeDocument/2006/relationships/image" Target="../media/image84.png"/><Relationship Id="rId16" Type="http://schemas.openxmlformats.org/officeDocument/2006/relationships/image" Target="../media/image82.png"/><Relationship Id="rId15" Type="http://schemas.openxmlformats.org/officeDocument/2006/relationships/customXml" Target="../ink/ink39.xml"/><Relationship Id="rId14" Type="http://schemas.openxmlformats.org/officeDocument/2006/relationships/image" Target="../media/image81.png"/><Relationship Id="rId13" Type="http://schemas.openxmlformats.org/officeDocument/2006/relationships/customXml" Target="../ink/ink38.xml"/><Relationship Id="rId12" Type="http://schemas.openxmlformats.org/officeDocument/2006/relationships/image" Target="../media/image80.png"/><Relationship Id="rId11" Type="http://schemas.openxmlformats.org/officeDocument/2006/relationships/customXml" Target="../ink/ink37.xml"/><Relationship Id="rId10" Type="http://schemas.openxmlformats.org/officeDocument/2006/relationships/image" Target="../media/image79.png"/><Relationship Id="rId1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customXml" Target="../ink/ink46.xml"/><Relationship Id="rId8" Type="http://schemas.openxmlformats.org/officeDocument/2006/relationships/image" Target="../media/image78.png"/><Relationship Id="rId7" Type="http://schemas.openxmlformats.org/officeDocument/2006/relationships/customXml" Target="../ink/ink45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42.jpeg"/><Relationship Id="rId36" Type="http://schemas.openxmlformats.org/officeDocument/2006/relationships/notesSlide" Target="../notesSlides/notesSlide9.xml"/><Relationship Id="rId35" Type="http://schemas.openxmlformats.org/officeDocument/2006/relationships/slideLayout" Target="../slideLayouts/slideLayout13.xml"/><Relationship Id="rId34" Type="http://schemas.openxmlformats.org/officeDocument/2006/relationships/image" Target="../media/image97.png"/><Relationship Id="rId33" Type="http://schemas.openxmlformats.org/officeDocument/2006/relationships/customXml" Target="../ink/ink56.xml"/><Relationship Id="rId32" Type="http://schemas.openxmlformats.org/officeDocument/2006/relationships/image" Target="../media/image96.png"/><Relationship Id="rId31" Type="http://schemas.openxmlformats.org/officeDocument/2006/relationships/customXml" Target="../ink/ink55.xml"/><Relationship Id="rId30" Type="http://schemas.openxmlformats.org/officeDocument/2006/relationships/image" Target="../media/image95.png"/><Relationship Id="rId3" Type="http://schemas.openxmlformats.org/officeDocument/2006/relationships/image" Target="../media/image54.jpeg"/><Relationship Id="rId29" Type="http://schemas.openxmlformats.org/officeDocument/2006/relationships/customXml" Target="../ink/ink54.xml"/><Relationship Id="rId28" Type="http://schemas.openxmlformats.org/officeDocument/2006/relationships/image" Target="../media/image94.png"/><Relationship Id="rId27" Type="http://schemas.openxmlformats.org/officeDocument/2006/relationships/customXml" Target="../ink/ink53.xml"/><Relationship Id="rId26" Type="http://schemas.openxmlformats.org/officeDocument/2006/relationships/image" Target="../media/image93.png"/><Relationship Id="rId25" Type="http://schemas.openxmlformats.org/officeDocument/2006/relationships/customXml" Target="../ink/ink52.xml"/><Relationship Id="rId24" Type="http://schemas.openxmlformats.org/officeDocument/2006/relationships/image" Target="../media/image92.png"/><Relationship Id="rId23" Type="http://schemas.openxmlformats.org/officeDocument/2006/relationships/customXml" Target="../ink/ink51.xml"/><Relationship Id="rId22" Type="http://schemas.openxmlformats.org/officeDocument/2006/relationships/image" Target="../media/image91.png"/><Relationship Id="rId21" Type="http://schemas.openxmlformats.org/officeDocument/2006/relationships/customXml" Target="../ink/ink50.xml"/><Relationship Id="rId20" Type="http://schemas.openxmlformats.org/officeDocument/2006/relationships/image" Target="../media/image73.jpeg"/><Relationship Id="rId2" Type="http://schemas.openxmlformats.org/officeDocument/2006/relationships/image" Target="../media/image57.jpeg"/><Relationship Id="rId19" Type="http://schemas.openxmlformats.org/officeDocument/2006/relationships/image" Target="../media/image90.jpeg"/><Relationship Id="rId18" Type="http://schemas.openxmlformats.org/officeDocument/2006/relationships/image" Target="../media/image89.jpeg"/><Relationship Id="rId17" Type="http://schemas.openxmlformats.org/officeDocument/2006/relationships/image" Target="../media/image63.jpeg"/><Relationship Id="rId16" Type="http://schemas.openxmlformats.org/officeDocument/2006/relationships/customXml" Target="../ink/ink49.xml"/><Relationship Id="rId15" Type="http://schemas.openxmlformats.org/officeDocument/2006/relationships/image" Target="../media/image87.png"/><Relationship Id="rId14" Type="http://schemas.openxmlformats.org/officeDocument/2006/relationships/customXml" Target="../ink/ink48.xml"/><Relationship Id="rId13" Type="http://schemas.openxmlformats.org/officeDocument/2006/relationships/image" Target="../media/image84.png"/><Relationship Id="rId12" Type="http://schemas.openxmlformats.org/officeDocument/2006/relationships/image" Target="../media/image80.png"/><Relationship Id="rId11" Type="http://schemas.openxmlformats.org/officeDocument/2006/relationships/customXml" Target="../ink/ink47.xml"/><Relationship Id="rId10" Type="http://schemas.openxmlformats.org/officeDocument/2006/relationships/image" Target="../media/image79.png"/><Relationship Id="rId1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1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1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6" Type="http://schemas.openxmlformats.org/officeDocument/2006/relationships/customXml" Target="../ink/ink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1"/>
          <p:cNvCxnSpPr/>
          <p:nvPr/>
        </p:nvCxnSpPr>
        <p:spPr>
          <a:xfrm>
            <a:off x="1703387" y="1773237"/>
            <a:ext cx="6694487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1"/>
          <p:cNvSpPr txBox="1"/>
          <p:nvPr/>
        </p:nvSpPr>
        <p:spPr>
          <a:xfrm>
            <a:off x="5036127" y="574675"/>
            <a:ext cx="4947660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Play" panose="00000500000000000000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www.travelbridge.com.ua</a:t>
            </a:r>
            <a:endParaRPr sz="1400" b="0" i="0" u="none" strike="noStrike" cap="none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1950027" y="5748337"/>
            <a:ext cx="838546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Play" panose="00000500000000000000"/>
              <a:buNone/>
            </a:pPr>
            <a:r>
              <a:rPr lang="en-US" sz="2000" b="1" i="1" u="none" strike="noStrike" cap="none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TRAVEL BRIDGE — ВАШ ЭКСКЛЮЗИВНИЙ ТУРОПЕРАТОР!</a:t>
            </a:r>
            <a:endParaRPr sz="1100" b="1" i="0" u="none" strike="noStrike" cap="none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17" name="Google Shape;117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613535" y="1772285"/>
            <a:ext cx="9028430" cy="304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2" name="Google Shape;272;p4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277985" y="139065"/>
            <a:ext cx="2816860" cy="9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18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75" y="138430"/>
            <a:ext cx="4364990" cy="6333490"/>
          </a:xfrm>
          <a:prstGeom prst="rect">
            <a:avLst/>
          </a:prstGeom>
        </p:spPr>
      </p:pic>
      <p:sp>
        <p:nvSpPr>
          <p:cNvPr id="230" name="Google Shape;230;p8"/>
          <p:cNvSpPr txBox="1"/>
          <p:nvPr>
            <p:ph type="body" idx="1"/>
          </p:nvPr>
        </p:nvSpPr>
        <p:spPr>
          <a:xfrm>
            <a:off x="167640" y="186055"/>
            <a:ext cx="3937000" cy="73469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ru-RU" sz="20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Климатические </a:t>
            </a:r>
            <a:endParaRPr lang="ru-RU" sz="2000" b="1">
              <a:solidFill>
                <a:schemeClr val="lt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ru-RU" sz="20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ОСОБЕННОСТИ</a:t>
            </a:r>
            <a:endParaRPr lang="ru-RU" sz="2000" b="1">
              <a:solidFill>
                <a:schemeClr val="lt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67640" y="1579245"/>
            <a:ext cx="3937635" cy="392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28" name="Ink 27"/>
              <p14:cNvContentPartPr/>
              <p14:nvPr/>
            </p14:nvContentPartPr>
            <p14:xfrm>
              <a:off x="6169660" y="826135"/>
              <a:ext cx="76200" cy="5836920"/>
            </p14:xfrm>
          </p:contentPart>
        </mc:Choice>
        <mc:Fallback xmlns="">
          <p:pic>
            <p:nvPicPr>
              <p:cNvPr id="28" name="Ink 27"/>
            </p:nvPicPr>
            <p:blipFill>
              <a:blip r:embed="rId4"/>
            </p:blipFill>
            <p:spPr>
              <a:xfrm>
                <a:off x="6169660" y="826135"/>
                <a:ext cx="76200" cy="583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1" name="Ink 30"/>
              <p14:cNvContentPartPr/>
              <p14:nvPr/>
            </p14:nvContentPartPr>
            <p14:xfrm>
              <a:off x="9212580" y="4250055"/>
              <a:ext cx="635" cy="635"/>
            </p14:xfrm>
          </p:contentPart>
        </mc:Choice>
        <mc:Fallback xmlns="">
          <p:pic>
            <p:nvPicPr>
              <p:cNvPr id="31" name="Ink 30"/>
            </p:nvPicPr>
            <p:blipFill>
              <a:blip r:embed="rId6"/>
            </p:blipFill>
            <p:spPr>
              <a:xfrm>
                <a:off x="9212580" y="425005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32" name="Ink 31"/>
              <p14:cNvContentPartPr/>
              <p14:nvPr/>
            </p14:nvContentPartPr>
            <p14:xfrm>
              <a:off x="2873375" y="3658235"/>
              <a:ext cx="635" cy="635"/>
            </p14:xfrm>
          </p:contentPart>
        </mc:Choice>
        <mc:Fallback xmlns="">
          <p:pic>
            <p:nvPicPr>
              <p:cNvPr id="32" name="Ink 31"/>
            </p:nvPicPr>
            <p:blipFill>
              <a:blip r:embed="rId6"/>
            </p:blipFill>
            <p:spPr>
              <a:xfrm>
                <a:off x="2873375" y="365823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34" name="Ink 33"/>
              <p14:cNvContentPartPr/>
              <p14:nvPr/>
            </p14:nvContentPartPr>
            <p14:xfrm>
              <a:off x="6266180" y="5143500"/>
              <a:ext cx="635" cy="635"/>
            </p14:xfrm>
          </p:contentPart>
        </mc:Choice>
        <mc:Fallback xmlns="">
          <p:pic>
            <p:nvPicPr>
              <p:cNvPr id="34" name="Ink 33"/>
            </p:nvPicPr>
            <p:blipFill>
              <a:blip r:embed="rId6"/>
            </p:blipFill>
            <p:spPr>
              <a:xfrm>
                <a:off x="6266180" y="5143500"/>
                <a:ext cx="635" cy="635"/>
              </a:xfrm>
              <a:prstGeom prst="rect"/>
            </p:spPr>
          </p:pic>
        </mc:Fallback>
      </mc:AlternateContent>
      <p:sp>
        <p:nvSpPr>
          <p:cNvPr id="35" name="Shape 2"/>
          <p:cNvSpPr/>
          <p:nvPr/>
        </p:nvSpPr>
        <p:spPr>
          <a:xfrm>
            <a:off x="217805" y="1003935"/>
            <a:ext cx="3587115" cy="565848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endParaRPr lang="uk-UA" altLang="en-US"/>
          </a:p>
        </p:txBody>
      </p:sp>
      <p:sp>
        <p:nvSpPr>
          <p:cNvPr id="36" name="Shape 2"/>
          <p:cNvSpPr/>
          <p:nvPr/>
        </p:nvSpPr>
        <p:spPr>
          <a:xfrm>
            <a:off x="9309735" y="1457960"/>
            <a:ext cx="2684145" cy="239014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38" name="Shape 2"/>
          <p:cNvSpPr/>
          <p:nvPr/>
        </p:nvSpPr>
        <p:spPr>
          <a:xfrm>
            <a:off x="8470265" y="4799330"/>
            <a:ext cx="3511550" cy="133540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endParaRPr lang="en-US"/>
          </a:p>
        </p:txBody>
      </p:sp>
      <p:sp>
        <p:nvSpPr>
          <p:cNvPr id="39" name="Shape 3"/>
          <p:cNvSpPr/>
          <p:nvPr/>
        </p:nvSpPr>
        <p:spPr>
          <a:xfrm>
            <a:off x="183515" y="1004570"/>
            <a:ext cx="3622675" cy="441960"/>
          </a:xfrm>
          <a:prstGeom prst="roundRect">
            <a:avLst>
              <a:gd name="adj" fmla="val 7289"/>
            </a:avLst>
          </a:prstGeom>
          <a:solidFill>
            <a:srgbClr val="ABD3F6"/>
          </a:solidFill>
        </p:spPr>
        <p:txBody>
          <a:bodyPr/>
          <a:p>
            <a:r>
              <a:rPr lang="uk-UA" altLang="ru-RU" sz="1600">
                <a:latin typeface="Times New Roman" panose="02020603050405020304" charset="0"/>
                <a:cs typeface="Times New Roman" panose="02020603050405020304" charset="0"/>
              </a:rPr>
              <a:t>ЮГО</a:t>
            </a:r>
            <a:r>
              <a:rPr lang="ru-RU" altLang="uk-UA" sz="160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uk-UA" altLang="ru-RU" sz="1600">
                <a:latin typeface="Times New Roman" panose="02020603050405020304" charset="0"/>
                <a:cs typeface="Times New Roman" panose="02020603050405020304" charset="0"/>
              </a:rPr>
              <a:t>ЗАПАДНОЕ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 ПОБЕРЕЖЬЕ:</a:t>
            </a:r>
            <a:br>
              <a:rPr lang="ru-RU" altLang="en-US"/>
            </a:br>
            <a:br>
              <a:rPr lang="ru-RU" altLang="en-US"/>
            </a:b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* Маравила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Негомбо</a:t>
            </a: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курорты у аеропорта</a:t>
            </a:r>
            <a:r>
              <a:rPr lang="en-US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b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  <a:t>* Коломбо  </a:t>
            </a: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столица и крупнейший город.</a:t>
            </a:r>
            <a:b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uk-UA" altLang="ru-RU" sz="1600"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uk-UA" altLang="ru-RU" sz="1600" b="1">
                <a:latin typeface="Times New Roman" panose="02020603050405020304" charset="0"/>
                <a:cs typeface="Times New Roman" panose="02020603050405020304" charset="0"/>
              </a:rPr>
              <a:t> Ваддува</a:t>
            </a:r>
            <a:r>
              <a:rPr lang="uk-UA" altLang="ru-RU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  <a:t>* Калутара</a:t>
            </a:r>
            <a:r>
              <a:rPr lang="uk-UA" altLang="en-US" sz="1600" b="1">
                <a:latin typeface="Times New Roman" panose="02020603050405020304" charset="0"/>
                <a:cs typeface="Times New Roman" panose="02020603050405020304" charset="0"/>
              </a:rPr>
              <a:t>, Берувела</a:t>
            </a: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 -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</a:rPr>
              <a:t> водные виды спорта</a:t>
            </a:r>
            <a:b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  <a:t>* Бентота</a:t>
            </a: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</a:rPr>
              <a:t>,  Косгода </a:t>
            </a:r>
            <a:b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* Хиккадува</a:t>
            </a:r>
            <a:r>
              <a:rPr lang="uk-UA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Ахунгала</a:t>
            </a: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ru-RU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молодежный центр</a:t>
            </a:r>
            <a:endParaRPr lang="ru-RU" altLang="en-US" sz="1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Галле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- 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исторический форт и культурный центр</a:t>
            </a:r>
            <a:br>
              <a:rPr lang="ru-RU" altLang="en-US" sz="16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 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Унаватуна </a:t>
            </a:r>
            <a:r>
              <a:rPr lang="ru-RU" alt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- 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знаменитый пляж-полумесяц</a:t>
            </a:r>
            <a:br>
              <a:rPr lang="en-US" sz="16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 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Мирисса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- 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наблюдение за китами</a:t>
            </a:r>
            <a:br>
              <a:rPr lang="en-US" sz="16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Велигама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- 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школы серфинг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а</a:t>
            </a:r>
            <a:br>
              <a:rPr lang="en-US" sz="16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 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Тангалле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b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Диквелла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br>
              <a:rPr lang="ru-RU" altLang="en-U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Shape 3"/>
          <p:cNvSpPr/>
          <p:nvPr/>
        </p:nvSpPr>
        <p:spPr>
          <a:xfrm>
            <a:off x="9310370" y="1457960"/>
            <a:ext cx="2673350" cy="621030"/>
          </a:xfrm>
          <a:prstGeom prst="roundRect">
            <a:avLst>
              <a:gd name="adj" fmla="val 7289"/>
            </a:avLst>
          </a:prstGeom>
          <a:solidFill>
            <a:srgbClr val="ABD3F6"/>
          </a:solidFill>
        </p:spPr>
        <p:txBody>
          <a:bodyPr/>
          <a:p>
            <a:pPr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en-US"/>
              <a:t>ВОСТОЧНОЕ ПОБЕРЕЖЬЕ:</a:t>
            </a:r>
            <a:br>
              <a:rPr lang="ru-RU" altLang="en-US"/>
            </a:br>
            <a:br>
              <a:rPr lang="ru-RU" altLang="en-US"/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Тринкомали</a:t>
            </a:r>
            <a:b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 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Аругам Бей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-</a:t>
            </a:r>
            <a:r>
              <a:rPr lang="en-US" sz="14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мекка серферов</a:t>
            </a:r>
            <a:br>
              <a:rPr lang="en-US" sz="1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</a:br>
            <a:r>
              <a:rPr lang="ru-RU" altLang="en-US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* </a:t>
            </a:r>
            <a:r>
              <a:rPr lang="en-US" sz="1600" b="1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Пасикуда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-</a:t>
            </a:r>
            <a:r>
              <a:rPr lang="en-US" sz="16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1400" dirty="0">
                <a:solidFill>
                  <a:srgbClr val="4B4A4A"/>
                </a:solidFill>
                <a:latin typeface="Times New Roman" panose="02020603050405020304" charset="0"/>
                <a:ea typeface="Geist" pitchFamily="34" charset="-122"/>
                <a:cs typeface="Times New Roman" panose="02020603050405020304" charset="0"/>
                <a:sym typeface="+mn-ea"/>
              </a:rPr>
              <a:t>мелководный пляж для семей</a:t>
            </a:r>
            <a:br>
              <a:rPr lang="en-US" sz="16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1600"/>
          </a:p>
        </p:txBody>
      </p:sp>
      <p:sp>
        <p:nvSpPr>
          <p:cNvPr id="42" name="Shape 3"/>
          <p:cNvSpPr/>
          <p:nvPr/>
        </p:nvSpPr>
        <p:spPr>
          <a:xfrm>
            <a:off x="8470900" y="4799330"/>
            <a:ext cx="3529330" cy="344170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  <p:txBody>
          <a:bodyPr/>
          <a:p>
            <a:r>
              <a:rPr lang="ru-RU" altLang="en-US"/>
              <a:t>ЦЕНТР ОСТРОВА</a:t>
            </a:r>
            <a:br>
              <a:rPr lang="ru-RU" altLang="en-US"/>
            </a:br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сезон круглый год</a:t>
            </a:r>
            <a:endParaRPr lang="ru-RU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центре острова сосредоточены все екскурсионные программы.</a:t>
            </a:r>
            <a:r>
              <a:rPr lang="ru-RU" altLang="en-US">
                <a:solidFill>
                  <a:schemeClr val="tx1"/>
                </a:solidFill>
              </a:rPr>
              <a:t> </a:t>
            </a:r>
            <a:endParaRPr lang="ru-RU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46" name="Ink 45"/>
              <p14:cNvContentPartPr/>
              <p14:nvPr/>
            </p14:nvContentPartPr>
            <p14:xfrm>
              <a:off x="8608695" y="3634105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6"/>
            </p:blipFill>
            <p:spPr>
              <a:xfrm>
                <a:off x="8608695" y="363410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52" name="Ink 51"/>
              <p14:cNvContentPartPr/>
              <p14:nvPr/>
            </p14:nvContentPartPr>
            <p14:xfrm>
              <a:off x="5288280" y="4829175"/>
              <a:ext cx="635" cy="635"/>
            </p14:xfrm>
          </p:contentPart>
        </mc:Choice>
        <mc:Fallback xmlns="">
          <p:pic>
            <p:nvPicPr>
              <p:cNvPr id="52" name="Ink 51"/>
            </p:nvPicPr>
            <p:blipFill>
              <a:blip r:embed="rId11"/>
            </p:blipFill>
            <p:spPr>
              <a:xfrm>
                <a:off x="5288280" y="4829175"/>
                <a:ext cx="635" cy="635"/>
              </a:xfrm>
              <a:prstGeom prst="rect"/>
            </p:spPr>
          </p:pic>
        </mc:Fallback>
      </mc:AlternateContent>
      <p:sp>
        <p:nvSpPr>
          <p:cNvPr id="53" name="Google Shape;230;p8"/>
          <p:cNvSpPr txBox="1"/>
          <p:nvPr/>
        </p:nvSpPr>
        <p:spPr>
          <a:xfrm rot="16200000">
            <a:off x="1801495" y="3723005"/>
            <a:ext cx="4391025" cy="401955"/>
          </a:xfrm>
          <a:prstGeom prst="rect">
            <a:avLst/>
          </a:prstGeom>
          <a:solidFill>
            <a:srgbClr val="ABD3F6"/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alt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СЕЗОН</a:t>
            </a:r>
            <a:r>
              <a:rPr lang="ru-RU" altLang="uk-UA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uk-UA" alt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НОЯБРЬ -</a:t>
            </a:r>
            <a:r>
              <a:rPr lang="ru-RU" altLang="uk-UA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uk-UA" alt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АПРЕЛЬ</a:t>
            </a:r>
            <a:endParaRPr lang="uk-UA" altLang="ru-RU" sz="20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54" name="Google Shape;230;p8"/>
          <p:cNvSpPr txBox="1"/>
          <p:nvPr/>
        </p:nvSpPr>
        <p:spPr>
          <a:xfrm rot="16200000">
            <a:off x="6883400" y="2204720"/>
            <a:ext cx="3959225" cy="506095"/>
          </a:xfrm>
          <a:prstGeom prst="rect">
            <a:avLst/>
          </a:prstGeom>
          <a:solidFill>
            <a:srgbClr val="ABD3F6"/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altLang="ru-RU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СЕЗОН  МАЙ - СЕНТЯБРЬ</a:t>
            </a:r>
            <a:endParaRPr lang="uk-UA" altLang="ru-RU" sz="20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60" name="Ink 59"/>
              <p14:cNvContentPartPr/>
              <p14:nvPr/>
            </p14:nvContentPartPr>
            <p14:xfrm>
              <a:off x="10733405" y="4201795"/>
              <a:ext cx="635" cy="635"/>
            </p14:xfrm>
          </p:contentPart>
        </mc:Choice>
        <mc:Fallback xmlns="">
          <p:pic>
            <p:nvPicPr>
              <p:cNvPr id="60" name="Ink 59"/>
            </p:nvPicPr>
            <p:blipFill>
              <a:blip r:embed="rId11"/>
            </p:blipFill>
            <p:spPr>
              <a:xfrm>
                <a:off x="10733405" y="420179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ea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0"/>
            <a:ext cx="12191365" cy="7152005"/>
          </a:xfrm>
          <a:prstGeom prst="rect">
            <a:avLst/>
          </a:prstGeom>
        </p:spPr>
      </p:pic>
      <p:sp>
        <p:nvSpPr>
          <p:cNvPr id="242" name="Google Shape;242;p9"/>
          <p:cNvSpPr txBox="1"/>
          <p:nvPr>
            <p:ph type="body" idx="1"/>
          </p:nvPr>
        </p:nvSpPr>
        <p:spPr>
          <a:xfrm>
            <a:off x="647065" y="177165"/>
            <a:ext cx="7832090" cy="74866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ОТЕЛИ ЮГО - ЗАПАДНОГО ПОБЕРЕЖЬЯ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25560" y="255905"/>
            <a:ext cx="277114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"/>
          <p:cNvSpPr/>
          <p:nvPr/>
        </p:nvSpPr>
        <p:spPr>
          <a:xfrm>
            <a:off x="333375" y="1073785"/>
            <a:ext cx="3463290" cy="561086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sym typeface="+mn-ea"/>
              </a:rPr>
              <a:t>Маравила</a:t>
            </a:r>
            <a:br>
              <a:rPr lang="en-US" altLang="en-US" b="1"/>
            </a:br>
            <a:r>
              <a:rPr lang="en-US" altLang="en-US" b="1"/>
              <a:t>Club Palm Bay 4* </a:t>
            </a:r>
            <a:r>
              <a:rPr lang="en-US" altLang="en-US" sz="1600" b="1"/>
              <a:t>-</a:t>
            </a:r>
            <a:r>
              <a:rPr lang="ru-RU" altLang="en-US" sz="1600"/>
              <a:t> домики шале, очень зеленая территория</a:t>
            </a:r>
            <a:br>
              <a:rPr lang="ru-RU" altLang="en-US" sz="1600"/>
            </a:br>
            <a:br>
              <a:rPr lang="ru-RU" altLang="en-US"/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Негомбо</a:t>
            </a:r>
            <a:br>
              <a:rPr lang="en-US" altLang="en-US"/>
            </a:br>
            <a:r>
              <a:rPr lang="en-US" altLang="en-US" b="1"/>
              <a:t>Heritance Negombo 5</a:t>
            </a:r>
            <a:r>
              <a:rPr lang="en-US" altLang="en-US"/>
              <a:t>*</a:t>
            </a:r>
            <a:r>
              <a:rPr lang="uk-UA" altLang="en-US"/>
              <a:t> - </a:t>
            </a:r>
            <a:r>
              <a:rPr lang="en-US" altLang="en-US" sz="1600"/>
              <a:t>современный, стильный, высокий уровень сервиса</a:t>
            </a:r>
            <a:br>
              <a:rPr lang="en-US" altLang="en-US" sz="1600"/>
            </a:br>
            <a:br>
              <a:rPr lang="en-US" altLang="en-US" sz="1600"/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Коломбо</a:t>
            </a:r>
            <a:br>
              <a:rPr lang="en-US" altLang="en-US"/>
            </a:br>
            <a:r>
              <a:rPr lang="en-US" altLang="en-US" b="1"/>
              <a:t>Shangri-La Colombo 5*</a:t>
            </a:r>
            <a:r>
              <a:rPr lang="uk-UA" altLang="en-US"/>
              <a:t> -</a:t>
            </a:r>
            <a:r>
              <a:rPr lang="uk-UA" altLang="en-US" sz="1600"/>
              <a:t> </a:t>
            </a:r>
            <a:br>
              <a:rPr lang="uk-UA" altLang="en-US" sz="1600"/>
            </a:br>
            <a:r>
              <a:rPr lang="en-US" altLang="en-US" sz="1600"/>
              <a:t>5* Deluxe</a:t>
            </a:r>
            <a:r>
              <a:rPr lang="uk-UA" altLang="en-US" sz="1600"/>
              <a:t> </a:t>
            </a:r>
            <a:br>
              <a:rPr lang="uk-UA" altLang="en-US" sz="1600"/>
            </a:br>
            <a:br>
              <a:rPr lang="uk-UA" altLang="en-US" sz="1600"/>
            </a:br>
            <a:r>
              <a:rPr lang="ru-RU" altLang="uk-UA">
                <a:solidFill>
                  <a:schemeClr val="accent3"/>
                </a:solidFill>
                <a:highlight>
                  <a:srgbClr val="000080"/>
                </a:highlight>
              </a:rPr>
              <a:t>Калутара</a:t>
            </a:r>
            <a:br>
              <a:rPr lang="uk-UA" altLang="en-US"/>
            </a:br>
            <a:r>
              <a:rPr lang="en-US" altLang="en-US" b="1"/>
              <a:t>Anantara Kalutara 5</a:t>
            </a:r>
            <a:r>
              <a:rPr lang="en-US" altLang="en-US"/>
              <a:t>*</a:t>
            </a:r>
            <a:r>
              <a:rPr lang="uk-UA" altLang="en-US"/>
              <a:t> - </a:t>
            </a:r>
            <a:r>
              <a:rPr lang="en-US" altLang="uk-UA" sz="1400"/>
              <a:t>LUXURY</a:t>
            </a:r>
            <a:br>
              <a:rPr lang="en-US" altLang="en-US"/>
            </a:br>
            <a:r>
              <a:rPr b="1">
                <a:sym typeface="+mn-ea"/>
              </a:rPr>
              <a:t>Avani Kalutara Resort 4*</a:t>
            </a:r>
            <a:r>
              <a:rPr lang="en-US" b="1">
                <a:sym typeface="+mn-ea"/>
              </a:rPr>
              <a:t> </a:t>
            </a:r>
            <a:r>
              <a:rPr lang="en-US">
                <a:sym typeface="+mn-ea"/>
              </a:rPr>
              <a:t>- </a:t>
            </a:r>
            <a:r>
              <a:rPr lang="ru-RU" sz="1600">
                <a:sym typeface="+mn-ea"/>
              </a:rPr>
              <a:t>хороший сервис, удален от </a:t>
            </a:r>
            <a:br>
              <a:rPr lang="ru-RU" sz="1600">
                <a:sym typeface="+mn-ea"/>
              </a:rPr>
            </a:br>
            <a:r>
              <a:rPr lang="ru-RU" sz="1600">
                <a:sym typeface="+mn-ea"/>
              </a:rPr>
              <a:t>проезжей части</a:t>
            </a:r>
            <a:br>
              <a:rPr>
                <a:sym typeface="+mn-ea"/>
              </a:rPr>
            </a:br>
            <a:r>
              <a:rPr lang="en-US" altLang="en-US" b="1"/>
              <a:t>Hibiscus Beach Hotel 4*</a:t>
            </a:r>
            <a:r>
              <a:rPr lang="ru-RU" altLang="en-US" b="1"/>
              <a:t> </a:t>
            </a:r>
            <a:r>
              <a:rPr lang="ru-RU" altLang="en-US" sz="1600"/>
              <a:t>(Калутара) - </a:t>
            </a:r>
            <a:r>
              <a:rPr lang="en-US" altLang="en-US" sz="1600"/>
              <a:t>Цена = качество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 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sp>
        <p:nvSpPr>
          <p:cNvPr id="10" name="Shape 2"/>
          <p:cNvSpPr/>
          <p:nvPr/>
        </p:nvSpPr>
        <p:spPr>
          <a:xfrm>
            <a:off x="4238625" y="1132205"/>
            <a:ext cx="3572510" cy="427355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Берувела</a:t>
            </a:r>
            <a:br>
              <a:rPr lang="en-US" altLang="en-US" b="1"/>
            </a:br>
            <a:r>
              <a:rPr lang="en-US" altLang="en-US" b="1"/>
              <a:t>The Palms Resort 4*</a:t>
            </a:r>
            <a:r>
              <a:rPr lang="ru-RU" altLang="en-US" b="1"/>
              <a:t> - </a:t>
            </a:r>
            <a:r>
              <a:rPr lang="ru-RU" altLang="en-US" sz="1600"/>
              <a:t>семейный</a:t>
            </a:r>
            <a:br>
              <a:rPr lang="ru-RU" altLang="en-US"/>
            </a:br>
            <a:r>
              <a:rPr lang="en-US" altLang="en-US" b="1"/>
              <a:t>Cinnamon Bey 5*</a:t>
            </a:r>
            <a:r>
              <a:rPr lang="ru-RU" altLang="en-US"/>
              <a:t> </a:t>
            </a:r>
            <a:br>
              <a:rPr lang="ru-RU" altLang="en-US"/>
            </a:br>
            <a:br>
              <a:rPr lang="en-US" altLang="en-US"/>
            </a:br>
            <a:r>
              <a:rPr lang="ru-RU" altLang="en-US">
                <a:solidFill>
                  <a:schemeClr val="bg1"/>
                </a:solidFill>
                <a:highlight>
                  <a:srgbClr val="000080"/>
                </a:highlight>
              </a:rPr>
              <a:t>Бентота</a:t>
            </a:r>
            <a:br>
              <a:rPr lang="ru-RU" altLang="en-US">
                <a:solidFill>
                  <a:schemeClr val="bg1"/>
                </a:solidFill>
                <a:highlight>
                  <a:srgbClr val="000080"/>
                </a:highlight>
              </a:rPr>
            </a:br>
            <a:r>
              <a:rPr lang="en-US" altLang="en-US" b="1">
                <a:solidFill>
                  <a:schemeClr val="tx1"/>
                </a:solidFill>
              </a:rPr>
              <a:t>Taj Bentota Resort &amp; Spa 5*</a:t>
            </a:r>
            <a:br>
              <a:rPr lang="en-US" altLang="en-US" b="1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- 5* Deluxe</a:t>
            </a:r>
            <a:br>
              <a:rPr lang="en-US" altLang="en-US">
                <a:solidFill>
                  <a:schemeClr val="bg1"/>
                </a:solidFill>
                <a:highlight>
                  <a:srgbClr val="000080"/>
                </a:highlight>
              </a:rPr>
            </a:br>
            <a:r>
              <a:rPr lang="en-US" altLang="en-US" b="1"/>
              <a:t>Bentota Beach by Cinnamon 5</a:t>
            </a:r>
            <a:r>
              <a:rPr lang="ru-RU" altLang="en-US" b="1"/>
              <a:t> * </a:t>
            </a:r>
            <a:r>
              <a:rPr lang="ru-RU" altLang="en-US" sz="1600" b="1"/>
              <a:t>- </a:t>
            </a:r>
            <a:r>
              <a:rPr lang="ru-RU" altLang="en-US" sz="1600"/>
              <a:t>семейный</a:t>
            </a:r>
            <a:br>
              <a:rPr lang="ru-RU" altLang="en-US"/>
            </a:br>
            <a:r>
              <a:rPr lang="en-US" altLang="en-US" b="1"/>
              <a:t>Avani Bentota 4*</a:t>
            </a:r>
            <a:r>
              <a:rPr lang="ru-RU" altLang="en-US"/>
              <a:t> - </a:t>
            </a:r>
            <a:r>
              <a:rPr lang="ru-RU" altLang="en-US" sz="1600"/>
              <a:t>семейный</a:t>
            </a:r>
            <a:br>
              <a:rPr lang="ru-RU" altLang="en-US"/>
            </a:br>
            <a:r>
              <a:rPr lang="en-US" altLang="en-US" b="1"/>
              <a:t>Centara Ceysands Resort &amp; Spa 4*</a:t>
            </a:r>
            <a:r>
              <a:rPr lang="ru-RU" altLang="en-US" b="1"/>
              <a:t> </a:t>
            </a:r>
            <a:r>
              <a:rPr lang="ru-RU" altLang="en-US"/>
              <a:t> - </a:t>
            </a:r>
            <a:r>
              <a:rPr lang="ru-RU" altLang="en-US" sz="1600"/>
              <a:t>семейный, большие номера, своя лагуна и река</a:t>
            </a:r>
            <a:br>
              <a:rPr lang="ru-RU" altLang="en-US" sz="1600"/>
            </a:br>
            <a:br>
              <a:rPr lang="ru-RU" altLang="en-US" sz="1600"/>
            </a:br>
            <a:br>
              <a:rPr lang="ru-RU" altLang="en-US" sz="1600"/>
            </a:br>
            <a:r>
              <a:rPr lang="en-US" altLang="en-US"/>
              <a:t> 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br>
              <a:rPr lang="en-US" altLang="en-US"/>
            </a:br>
            <a:br>
              <a:rPr lang="en-US" altLang="en-US">
                <a:sym typeface="+mn-ea"/>
              </a:rPr>
            </a:br>
            <a:br>
              <a:rPr lang="en-US" altLang="en-US">
                <a:sym typeface="+mn-ea"/>
              </a:rPr>
            </a:br>
            <a:r>
              <a:rPr lang="uk-UA" altLang="en-US">
                <a:sym typeface="+mn-ea"/>
              </a:rPr>
              <a:t> </a:t>
            </a: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sp>
        <p:nvSpPr>
          <p:cNvPr id="15" name="Shape 2"/>
          <p:cNvSpPr/>
          <p:nvPr/>
        </p:nvSpPr>
        <p:spPr>
          <a:xfrm>
            <a:off x="8288020" y="1131570"/>
            <a:ext cx="3443605" cy="555371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  <a:sym typeface="+mn-ea"/>
              </a:rPr>
              <a:t>Косгода</a:t>
            </a:r>
            <a:br>
              <a:rPr lang="ru-RU" altLang="en-US">
                <a:highlight>
                  <a:srgbClr val="000080"/>
                </a:highlight>
                <a:sym typeface="+mn-ea"/>
              </a:rPr>
            </a:br>
            <a:r>
              <a:rPr lang="en-US" altLang="en-US" b="1">
                <a:sym typeface="+mn-ea"/>
              </a:rPr>
              <a:t>Sheraton Kosgoda Turtle Beach Resort 5*</a:t>
            </a:r>
            <a:br>
              <a:rPr lang="en-US" altLang="en-US" b="1">
                <a:highlight>
                  <a:srgbClr val="000080"/>
                </a:highlight>
                <a:sym typeface="+mn-ea"/>
              </a:rPr>
            </a:br>
            <a:b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  <a:sym typeface="+mn-ea"/>
              </a:rPr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  <a:sym typeface="+mn-ea"/>
              </a:rPr>
              <a:t>Хикадува</a:t>
            </a:r>
            <a:br>
              <a:rPr lang="en-US" altLang="en-US" b="1">
                <a:sym typeface="+mn-ea"/>
              </a:rPr>
            </a:br>
            <a:r>
              <a:rPr lang="en-US" altLang="en-US" b="1">
                <a:sym typeface="+mn-ea"/>
              </a:rPr>
              <a:t>Hikka Tranz by Cinnamon 4* </a:t>
            </a:r>
            <a:br>
              <a:rPr lang="ru-RU" altLang="en-US" b="1">
                <a:sym typeface="+mn-ea"/>
              </a:rPr>
            </a:br>
            <a:r>
              <a:rPr lang="en-US" altLang="en-US" b="1">
                <a:sym typeface="+mn-ea"/>
              </a:rPr>
              <a:t>Citrus Hikkaduwa 4*</a:t>
            </a:r>
            <a:br>
              <a:rPr lang="en-US" altLang="en-US" b="1">
                <a:sym typeface="+mn-ea"/>
              </a:rPr>
            </a:br>
            <a:r>
              <a:rPr lang="en-US" altLang="en-US" b="1">
                <a:sym typeface="+mn-ea"/>
              </a:rPr>
              <a:t>Coral Sands Hotel 4*</a:t>
            </a:r>
            <a:br>
              <a:rPr lang="en-US" altLang="en-US" b="1">
                <a:sym typeface="+mn-ea"/>
              </a:rPr>
            </a:br>
            <a:br>
              <a:rPr lang="en-US" altLang="en-US" b="1">
                <a:sym typeface="+mn-ea"/>
              </a:rPr>
            </a:br>
            <a:br>
              <a:rPr lang="en-US" altLang="en-US" b="1">
                <a:sym typeface="+mn-ea"/>
              </a:rPr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  <a:sym typeface="+mn-ea"/>
              </a:rPr>
              <a:t>Ахунгала</a:t>
            </a:r>
            <a:br>
              <a:rPr lang="en-US" altLang="en-US" b="1">
                <a:sym typeface="+mn-ea"/>
              </a:rPr>
            </a:br>
            <a:r>
              <a:rPr lang="en-US" altLang="en-US" b="1">
                <a:sym typeface="+mn-ea"/>
              </a:rPr>
              <a:t>Heritance Ahungalla  5</a:t>
            </a:r>
            <a:r>
              <a:rPr lang="en-US" altLang="en-US">
                <a:sym typeface="+mn-ea"/>
              </a:rPr>
              <a:t>*</a:t>
            </a:r>
            <a:br>
              <a:rPr lang="en-US" altLang="en-US">
                <a:sym typeface="+mn-ea"/>
              </a:rPr>
            </a:br>
            <a:r>
              <a:rPr lang="en-US" altLang="en-US" b="1">
                <a:sym typeface="+mn-ea"/>
              </a:rPr>
              <a:t>Riu Ahungalla 5*</a:t>
            </a:r>
            <a:r>
              <a:rPr lang="ru-RU" altLang="en-US" b="1">
                <a:sym typeface="+mn-ea"/>
              </a:rPr>
              <a:t> </a:t>
            </a:r>
            <a:r>
              <a:rPr lang="ru-RU" altLang="en-US">
                <a:sym typeface="+mn-ea"/>
              </a:rPr>
              <a:t>- лучший отель по системе </a:t>
            </a:r>
            <a:r>
              <a:rPr lang="en-US" altLang="en-US">
                <a:sym typeface="+mn-ea"/>
              </a:rPr>
              <a:t>All</a:t>
            </a:r>
            <a:br>
              <a:rPr lang="en-US" altLang="en-US">
                <a:sym typeface="+mn-ea"/>
              </a:rPr>
            </a:br>
            <a:endParaRPr lang="en-US" altLang="en-US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ea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7152005"/>
          </a:xfrm>
          <a:prstGeom prst="rect">
            <a:avLst/>
          </a:prstGeom>
        </p:spPr>
      </p:pic>
      <p:sp>
        <p:nvSpPr>
          <p:cNvPr id="242" name="Google Shape;242;p9"/>
          <p:cNvSpPr txBox="1"/>
          <p:nvPr>
            <p:ph type="body" idx="1"/>
          </p:nvPr>
        </p:nvSpPr>
        <p:spPr>
          <a:xfrm>
            <a:off x="654050" y="177165"/>
            <a:ext cx="7825105" cy="74866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ОТЕЛИ</a:t>
            </a:r>
            <a:r>
              <a:rPr lang="uk-UA" alt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Ю</a:t>
            </a:r>
            <a:r>
              <a:rPr lang="ru-RU" altLang="uk-UA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ГО - ЗАПАДНОГО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ПОБЕРЕЖЬЯ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25560" y="255905"/>
            <a:ext cx="277114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"/>
          <p:cNvSpPr/>
          <p:nvPr/>
        </p:nvSpPr>
        <p:spPr>
          <a:xfrm>
            <a:off x="391160" y="1132840"/>
            <a:ext cx="3740150" cy="561086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Галле</a:t>
            </a:r>
            <a:b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</a:br>
            <a:r>
              <a:rPr lang="en-US" altLang="en-US" b="1"/>
              <a:t>Radisson Blu Resort Galle 5*</a:t>
            </a:r>
            <a:br>
              <a:rPr lang="en-US" altLang="en-US" b="1"/>
            </a:br>
            <a:r>
              <a:rPr lang="ru-RU" altLang="en-US" sz="1600"/>
              <a:t>отель цена/качество</a:t>
            </a:r>
            <a:br>
              <a:rPr lang="en-US" altLang="en-US"/>
            </a:br>
            <a:br>
              <a:rPr lang="en-US" altLang="en-US"/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Унаватуна </a:t>
            </a:r>
            <a:br>
              <a:rPr lang="en-US" altLang="en-US"/>
            </a:br>
            <a:r>
              <a:rPr lang="en-US" altLang="en-US" b="1"/>
              <a:t>Araliya Beach Resort &amp; Spa</a:t>
            </a:r>
            <a:r>
              <a:rPr lang="ru-RU" altLang="en-US" b="1"/>
              <a:t> 5* </a:t>
            </a:r>
            <a:r>
              <a:rPr lang="ru-RU" altLang="en-US"/>
              <a:t>- </a:t>
            </a:r>
            <a:r>
              <a:rPr lang="ru-RU" altLang="en-US" sz="1600"/>
              <a:t>один из лучших пляжей. Отель семейноориентирован.</a:t>
            </a:r>
            <a:r>
              <a:rPr lang="ru-RU" altLang="en-US"/>
              <a:t> </a:t>
            </a:r>
            <a:br>
              <a:rPr lang="ru-RU" altLang="en-US"/>
            </a:br>
            <a:br>
              <a:rPr lang="ru-RU" altLang="en-US"/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Велигама</a:t>
            </a:r>
            <a:b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</a:br>
            <a:r>
              <a:rPr lang="en-US" altLang="en-US" b="1"/>
              <a:t>Weligama Bay Marriott Resort &amp; Spa 5*</a:t>
            </a:r>
            <a:r>
              <a:rPr lang="ru-RU" altLang="en-US"/>
              <a:t> - </a:t>
            </a:r>
            <a:r>
              <a:rPr lang="ru-RU" altLang="en-US" sz="1600"/>
              <a:t>радом с отелем хорошо развита инфраструктура. Высокий уровень сервиса</a:t>
            </a:r>
            <a:br>
              <a:rPr lang="ru-RU" altLang="en-US" sz="1600"/>
            </a:br>
            <a:r>
              <a:rPr lang="en-US" altLang="en-US" b="1">
                <a:solidFill>
                  <a:schemeClr val="tx1"/>
                </a:solidFill>
              </a:rPr>
              <a:t>Cape Weligama 5*</a:t>
            </a:r>
            <a:br>
              <a:rPr lang="ru-RU" altLang="en-US"/>
            </a:br>
            <a:r>
              <a:rPr lang="en-US" altLang="en-US" b="1"/>
              <a:t>Twenty Two Weligama Bay 4*</a:t>
            </a:r>
            <a:br>
              <a:rPr lang="ru-RU" altLang="en-US"/>
            </a:br>
            <a:r>
              <a:rPr lang="en-US" altLang="en-US" b="1"/>
              <a:t>Ocean Bay Surf Hotel 3*</a:t>
            </a:r>
            <a:br>
              <a:rPr lang="ru-RU" altLang="en-US"/>
            </a:br>
            <a:endParaRPr lang="ru-RU" altLang="en-US"/>
          </a:p>
        </p:txBody>
      </p:sp>
      <p:sp>
        <p:nvSpPr>
          <p:cNvPr id="10" name="Shape 2"/>
          <p:cNvSpPr/>
          <p:nvPr/>
        </p:nvSpPr>
        <p:spPr>
          <a:xfrm>
            <a:off x="8224520" y="1132840"/>
            <a:ext cx="3556635" cy="561086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Тангале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 b="1"/>
              <a:t>Anantara Peace Haven Tangalle Resort</a:t>
            </a:r>
            <a:r>
              <a:rPr lang="ru-RU" altLang="en-US" b="1"/>
              <a:t> 5* - </a:t>
            </a:r>
            <a:r>
              <a:rPr lang="en-US" altLang="en-US" sz="1600"/>
              <a:t>один из лучших </a:t>
            </a:r>
            <a:r>
              <a:rPr lang="ru-RU" altLang="en-US" sz="1600"/>
              <a:t>отелей на южном побережье. Находится в бухте и на пляж могут попасть только гости отеля. Это огромный плюс, учитывая, что все пляжи муниципальные. </a:t>
            </a:r>
            <a:br>
              <a:rPr lang="ru-RU" altLang="en-US" sz="1600"/>
            </a:br>
            <a:br>
              <a:rPr lang="ru-RU" altLang="en-US" sz="1600"/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Хамбантота</a:t>
            </a:r>
            <a:br>
              <a:rPr lang="ru-RU" altLang="en-US" sz="1600"/>
            </a:br>
            <a:r>
              <a:rPr lang="en-US" altLang="en-US" b="1"/>
              <a:t>Shangri-La Hambantota</a:t>
            </a:r>
            <a:r>
              <a:rPr lang="ru-RU" altLang="en-US" b="1"/>
              <a:t> 5*</a:t>
            </a:r>
            <a:r>
              <a:rPr lang="ru-RU" altLang="en-US"/>
              <a:t> - </a:t>
            </a:r>
            <a:br>
              <a:rPr lang="ru-RU" altLang="en-US"/>
            </a:br>
            <a:r>
              <a:rPr lang="ru-RU" altLang="en-US" sz="1600"/>
              <a:t>отель с прекрасным сервисом, гольф полями, небольшим аквапарком. прекрасный отель, но пляж с высокими волнами. Для купания не подходит. </a:t>
            </a:r>
            <a:br>
              <a:rPr lang="en-US" altLang="en-US" sz="1600"/>
            </a:br>
            <a:endParaRPr lang="en-US" altLang="en-US"/>
          </a:p>
          <a:p>
            <a:br>
              <a:rPr lang="en-US" altLang="en-US"/>
            </a:br>
            <a:br>
              <a:rPr lang="en-US" altLang="en-US">
                <a:sym typeface="+mn-ea"/>
              </a:rPr>
            </a:br>
            <a:br>
              <a:rPr lang="en-US" altLang="en-US">
                <a:sym typeface="+mn-ea"/>
              </a:rPr>
            </a:br>
            <a:r>
              <a:rPr lang="uk-UA" altLang="en-US">
                <a:sym typeface="+mn-ea"/>
              </a:rPr>
              <a:t> </a:t>
            </a: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pic>
        <p:nvPicPr>
          <p:cNvPr id="4" name="Picture 3" descr="737144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90" y="1132840"/>
            <a:ext cx="3905250" cy="1697355"/>
          </a:xfrm>
          <a:prstGeom prst="rect">
            <a:avLst/>
          </a:prstGeom>
        </p:spPr>
      </p:pic>
      <p:pic>
        <p:nvPicPr>
          <p:cNvPr id="6" name="Picture 5" descr="Shangri-La-Hambantotan--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355" y="5125720"/>
            <a:ext cx="3877945" cy="1540510"/>
          </a:xfrm>
          <a:prstGeom prst="rect">
            <a:avLst/>
          </a:prstGeom>
        </p:spPr>
      </p:pic>
      <p:pic>
        <p:nvPicPr>
          <p:cNvPr id="7" name="Picture 6" descr="hotel_9ae8747f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160" y="2910205"/>
            <a:ext cx="3913505" cy="2135505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5241290" y="1287145"/>
            <a:ext cx="2865120" cy="33337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600" b="1">
                <a:sym typeface="+mn-ea"/>
              </a:rPr>
              <a:t>Radisson Blu Resort Galle </a:t>
            </a:r>
            <a:endParaRPr lang="en-US" sz="1600"/>
          </a:p>
        </p:txBody>
      </p:sp>
      <p:sp>
        <p:nvSpPr>
          <p:cNvPr id="9" name="Shape 2"/>
          <p:cNvSpPr/>
          <p:nvPr/>
        </p:nvSpPr>
        <p:spPr>
          <a:xfrm>
            <a:off x="5057775" y="3096260"/>
            <a:ext cx="3048635" cy="28448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600" b="1">
                <a:sym typeface="+mn-ea"/>
              </a:rPr>
              <a:t>Araliya Beach Resort &amp; Spa</a:t>
            </a:r>
            <a:r>
              <a:rPr lang="ru-RU" altLang="en-US" sz="1600" b="1">
                <a:sym typeface="+mn-ea"/>
              </a:rPr>
              <a:t> </a:t>
            </a:r>
            <a:endParaRPr lang="en-US" sz="1600"/>
          </a:p>
        </p:txBody>
      </p:sp>
      <p:sp>
        <p:nvSpPr>
          <p:cNvPr id="11" name="Shape 2"/>
          <p:cNvSpPr/>
          <p:nvPr/>
        </p:nvSpPr>
        <p:spPr>
          <a:xfrm>
            <a:off x="5289550" y="5294630"/>
            <a:ext cx="2816860" cy="26098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600" b="1">
                <a:sym typeface="+mn-ea"/>
              </a:rPr>
              <a:t>Shangri-La Hambantota</a:t>
            </a:r>
            <a:r>
              <a:rPr lang="ru-RU" altLang="en-US" sz="1600" b="1">
                <a:sym typeface="+mn-ea"/>
              </a:rPr>
              <a:t> 5*</a:t>
            </a:r>
            <a:endParaRPr lang="en-US"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ea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7237730"/>
          </a:xfrm>
          <a:prstGeom prst="rect">
            <a:avLst/>
          </a:prstGeom>
        </p:spPr>
      </p:pic>
      <p:sp>
        <p:nvSpPr>
          <p:cNvPr id="242" name="Google Shape;242;p9"/>
          <p:cNvSpPr txBox="1"/>
          <p:nvPr>
            <p:ph type="body" idx="1"/>
          </p:nvPr>
        </p:nvSpPr>
        <p:spPr>
          <a:xfrm>
            <a:off x="825500" y="177165"/>
            <a:ext cx="7653655" cy="74866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ОТЕЛИ  ВОСТОЧНОГО   ПОБЕРЕЖЬЯ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25560" y="255905"/>
            <a:ext cx="277114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"/>
          <p:cNvSpPr/>
          <p:nvPr/>
        </p:nvSpPr>
        <p:spPr>
          <a:xfrm>
            <a:off x="465455" y="1247140"/>
            <a:ext cx="3740150" cy="332041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Тринкомали</a:t>
            </a:r>
            <a:b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</a:br>
            <a:r>
              <a:rPr lang="en-US" altLang="en-US" b="1">
                <a:solidFill>
                  <a:schemeClr val="tx1"/>
                </a:solidFill>
              </a:rPr>
              <a:t>Trinco Blu by Cinnamon 4*</a:t>
            </a:r>
            <a:r>
              <a:rPr lang="en-US" altLang="en-US">
                <a:solidFill>
                  <a:schemeClr val="tx1"/>
                </a:solidFill>
              </a:rPr>
              <a:t> </a:t>
            </a:r>
            <a:br>
              <a:rPr lang="en-US" altLang="en-US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Пасикуда</a:t>
            </a:r>
            <a:b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</a:br>
            <a:r>
              <a:rPr lang="en-US" altLang="en-US" b="1">
                <a:solidFill>
                  <a:schemeClr val="tx1"/>
                </a:solidFill>
              </a:rPr>
              <a:t>Anantaya Resort &amp; Spa</a:t>
            </a:r>
            <a:r>
              <a:rPr lang="uk-UA" altLang="en-US" b="1">
                <a:solidFill>
                  <a:schemeClr val="tx1"/>
                </a:solidFill>
              </a:rPr>
              <a:t> 5*</a:t>
            </a:r>
            <a:br>
              <a:rPr lang="uk-UA" altLang="en-US" b="1">
                <a:solidFill>
                  <a:schemeClr val="tx1"/>
                </a:solidFill>
              </a:rPr>
            </a:b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The Calm Resort 4*</a:t>
            </a:r>
            <a:br>
              <a:rPr lang="en-US" altLang="en-US" b="1">
                <a:solidFill>
                  <a:schemeClr val="tx1"/>
                </a:solidFill>
              </a:rPr>
            </a:br>
            <a:br>
              <a:rPr lang="en-US" altLang="en-US" b="1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Amaya Beach Passikuda 4*</a:t>
            </a:r>
            <a:br>
              <a:rPr lang="en-US" altLang="en-US" b="1">
                <a:solidFill>
                  <a:schemeClr val="tx1"/>
                </a:solidFill>
              </a:rPr>
            </a:br>
            <a:br>
              <a:rPr lang="uk-UA" altLang="en-US" b="1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Uga Bay Resort</a:t>
            </a:r>
            <a:r>
              <a:rPr lang="uk-UA" altLang="en-US" b="1">
                <a:solidFill>
                  <a:schemeClr val="tx1"/>
                </a:solidFill>
              </a:rPr>
              <a:t> 5* - </a:t>
            </a:r>
            <a:r>
              <a:rPr lang="ru-RU" altLang="uk-UA" sz="1600" b="1">
                <a:solidFill>
                  <a:schemeClr val="tx1"/>
                </a:solidFill>
              </a:rPr>
              <a:t>бутиковый</a:t>
            </a:r>
            <a:br>
              <a:rPr lang="uk-UA" altLang="en-US" b="1">
                <a:solidFill>
                  <a:schemeClr val="tx1"/>
                </a:solidFill>
              </a:rPr>
            </a:br>
            <a:br>
              <a:rPr lang="uk-UA" altLang="en-US" b="1">
                <a:solidFill>
                  <a:schemeClr val="tx1"/>
                </a:solidFill>
              </a:rPr>
            </a:br>
            <a:br>
              <a:rPr lang="en-US" altLang="en-US" b="1">
                <a:solidFill>
                  <a:schemeClr val="tx1"/>
                </a:solidFill>
              </a:rPr>
            </a:br>
            <a:br>
              <a:rPr lang="en-US" altLang="en-US" b="1">
                <a:solidFill>
                  <a:schemeClr val="tx1"/>
                </a:solidFill>
              </a:rPr>
            </a:br>
            <a:endParaRPr lang="en-US" altLang="en-US" b="1">
              <a:solidFill>
                <a:schemeClr val="tx1"/>
              </a:solidFill>
            </a:endParaRPr>
          </a:p>
        </p:txBody>
      </p:sp>
      <p:pic>
        <p:nvPicPr>
          <p:cNvPr id="4" name="Picture 3" descr="2260413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40" y="3826510"/>
            <a:ext cx="3254375" cy="2919730"/>
          </a:xfrm>
          <a:prstGeom prst="rect">
            <a:avLst/>
          </a:prstGeom>
        </p:spPr>
      </p:pic>
      <p:sp>
        <p:nvSpPr>
          <p:cNvPr id="11" name="Shape 2"/>
          <p:cNvSpPr/>
          <p:nvPr/>
        </p:nvSpPr>
        <p:spPr>
          <a:xfrm>
            <a:off x="9681845" y="4020185"/>
            <a:ext cx="2338070" cy="38036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400" b="1">
                <a:sym typeface="+mn-ea"/>
              </a:rPr>
              <a:t>Amaya Beach Passikuda</a:t>
            </a:r>
            <a:endParaRPr lang="en-US" sz="1400"/>
          </a:p>
        </p:txBody>
      </p:sp>
      <p:sp>
        <p:nvSpPr>
          <p:cNvPr id="6" name="Shape 2"/>
          <p:cNvSpPr/>
          <p:nvPr/>
        </p:nvSpPr>
        <p:spPr>
          <a:xfrm>
            <a:off x="4374515" y="1247140"/>
            <a:ext cx="2216150" cy="34480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400" b="1">
                <a:sym typeface="+mn-ea"/>
              </a:rPr>
              <a:t>Anantaya Resort &amp; Spa</a:t>
            </a:r>
            <a:r>
              <a:rPr lang="uk-UA" altLang="en-US" sz="1600" b="1">
                <a:sym typeface="+mn-ea"/>
              </a:rPr>
              <a:t> </a:t>
            </a:r>
            <a:br>
              <a:rPr lang="uk-UA" altLang="en-US" sz="1600" b="1">
                <a:sym typeface="+mn-ea"/>
              </a:rPr>
            </a:br>
            <a:endParaRPr lang="en-US" sz="1600"/>
          </a:p>
        </p:txBody>
      </p:sp>
      <p:pic>
        <p:nvPicPr>
          <p:cNvPr id="7" name="Picture 6" descr="The-Calm-Resort-Spa-1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175" y="1247140"/>
            <a:ext cx="3425190" cy="2382520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10339070" y="3196590"/>
            <a:ext cx="1830070" cy="30861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400" b="1">
                <a:sym typeface="+mn-ea"/>
              </a:rPr>
              <a:t>The Calm Resort </a:t>
            </a:r>
            <a:endParaRPr lang="en-US" sz="1400"/>
          </a:p>
        </p:txBody>
      </p:sp>
      <p:pic>
        <p:nvPicPr>
          <p:cNvPr id="9" name="Picture 8" descr="Uga-Bay-Resort-8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35" y="4175760"/>
            <a:ext cx="3738245" cy="2570480"/>
          </a:xfrm>
          <a:prstGeom prst="rect">
            <a:avLst/>
          </a:prstGeom>
        </p:spPr>
      </p:pic>
      <p:sp>
        <p:nvSpPr>
          <p:cNvPr id="12" name="Shape 2"/>
          <p:cNvSpPr/>
          <p:nvPr/>
        </p:nvSpPr>
        <p:spPr>
          <a:xfrm>
            <a:off x="6851015" y="4280535"/>
            <a:ext cx="1739265" cy="34480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600" b="1">
                <a:sym typeface="+mn-ea"/>
              </a:rPr>
              <a:t>Uga Bay Resort</a:t>
            </a:r>
            <a:r>
              <a:rPr lang="uk-UA" altLang="en-US" sz="1600" b="1">
                <a:sym typeface="+mn-ea"/>
              </a:rPr>
              <a:t> </a:t>
            </a:r>
            <a:endParaRPr lang="en-US" sz="1600"/>
          </a:p>
        </p:txBody>
      </p:sp>
      <p:pic>
        <p:nvPicPr>
          <p:cNvPr id="13" name="Picture 12" descr="LK1500889B-01-E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45" y="4625340"/>
            <a:ext cx="4077970" cy="2120900"/>
          </a:xfrm>
          <a:prstGeom prst="rect">
            <a:avLst/>
          </a:prstGeom>
        </p:spPr>
      </p:pic>
      <p:pic>
        <p:nvPicPr>
          <p:cNvPr id="14" name="Picture 13" descr="1-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120" y="1143635"/>
            <a:ext cx="4201160" cy="281495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5416550" y="3630295"/>
            <a:ext cx="2913380" cy="32766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uk-UA" altLang="en-US" sz="1600" b="1">
                <a:sym typeface="+mn-ea"/>
              </a:rPr>
              <a:t> </a:t>
            </a:r>
            <a:r>
              <a:rPr lang="en-US" altLang="en-US" sz="1600" b="1">
                <a:sym typeface="+mn-ea"/>
              </a:rPr>
              <a:t>Anantaya Resort &amp; Spa</a:t>
            </a:r>
            <a:r>
              <a:rPr lang="uk-UA" altLang="en-US" sz="1600" b="1">
                <a:sym typeface="+mn-ea"/>
              </a:rPr>
              <a:t> 5*</a:t>
            </a:r>
            <a:endParaRPr lang="en-US" sz="1600"/>
          </a:p>
        </p:txBody>
      </p:sp>
      <p:sp>
        <p:nvSpPr>
          <p:cNvPr id="16" name="Shape 2"/>
          <p:cNvSpPr/>
          <p:nvPr/>
        </p:nvSpPr>
        <p:spPr>
          <a:xfrm>
            <a:off x="1423670" y="4803140"/>
            <a:ext cx="2950845" cy="34480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en-US" altLang="en-US" sz="1600" b="1">
                <a:sym typeface="+mn-ea"/>
              </a:rPr>
              <a:t>Trinco Blu by Cinnamon 4*</a:t>
            </a:r>
            <a:endParaRPr lang="en-US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2" name="Google Shape;272;p4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277985" y="139065"/>
            <a:ext cx="2816860" cy="9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18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" y="-635"/>
            <a:ext cx="4291965" cy="685863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167640" y="1579245"/>
            <a:ext cx="3937635" cy="392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31" name="Ink 30"/>
              <p14:cNvContentPartPr/>
              <p14:nvPr/>
            </p14:nvContentPartPr>
            <p14:xfrm>
              <a:off x="9212580" y="4250055"/>
              <a:ext cx="635" cy="635"/>
            </p14:xfrm>
          </p:contentPart>
        </mc:Choice>
        <mc:Fallback xmlns="">
          <p:pic>
            <p:nvPicPr>
              <p:cNvPr id="31" name="Ink 30"/>
            </p:nvPicPr>
            <p:blipFill>
              <a:blip r:embed="rId4"/>
            </p:blipFill>
            <p:spPr>
              <a:xfrm>
                <a:off x="9212580" y="425005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2" name="Ink 31"/>
              <p14:cNvContentPartPr/>
              <p14:nvPr/>
            </p14:nvContentPartPr>
            <p14:xfrm>
              <a:off x="2873375" y="3658235"/>
              <a:ext cx="635" cy="635"/>
            </p14:xfrm>
          </p:contentPart>
        </mc:Choice>
        <mc:Fallback xmlns="">
          <p:pic>
            <p:nvPicPr>
              <p:cNvPr id="32" name="Ink 31"/>
            </p:nvPicPr>
            <p:blipFill>
              <a:blip r:embed="rId4"/>
            </p:blipFill>
            <p:spPr>
              <a:xfrm>
                <a:off x="2873375" y="365823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34" name="Ink 33"/>
              <p14:cNvContentPartPr/>
              <p14:nvPr/>
            </p14:nvContentPartPr>
            <p14:xfrm>
              <a:off x="6266180" y="5143500"/>
              <a:ext cx="635" cy="635"/>
            </p14:xfrm>
          </p:contentPart>
        </mc:Choice>
        <mc:Fallback xmlns="">
          <p:pic>
            <p:nvPicPr>
              <p:cNvPr id="34" name="Ink 33"/>
            </p:nvPicPr>
            <p:blipFill>
              <a:blip r:embed="rId4"/>
            </p:blipFill>
            <p:spPr>
              <a:xfrm>
                <a:off x="6266180" y="514350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46" name="Ink 45"/>
              <p14:cNvContentPartPr/>
              <p14:nvPr/>
            </p14:nvContentPartPr>
            <p14:xfrm>
              <a:off x="8608695" y="3634105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4"/>
            </p:blipFill>
            <p:spPr>
              <a:xfrm>
                <a:off x="8608695" y="363410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52" name="Ink 51"/>
              <p14:cNvContentPartPr/>
              <p14:nvPr/>
            </p14:nvContentPartPr>
            <p14:xfrm>
              <a:off x="5288280" y="4829175"/>
              <a:ext cx="635" cy="635"/>
            </p14:xfrm>
          </p:contentPart>
        </mc:Choice>
        <mc:Fallback xmlns="">
          <p:pic>
            <p:nvPicPr>
              <p:cNvPr id="52" name="Ink 51"/>
            </p:nvPicPr>
            <p:blipFill>
              <a:blip r:embed="rId9"/>
            </p:blipFill>
            <p:spPr>
              <a:xfrm>
                <a:off x="5288280" y="482917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60" name="Ink 59"/>
              <p14:cNvContentPartPr/>
              <p14:nvPr/>
            </p14:nvContentPartPr>
            <p14:xfrm>
              <a:off x="10733405" y="4201795"/>
              <a:ext cx="635" cy="635"/>
            </p14:xfrm>
          </p:contentPart>
        </mc:Choice>
        <mc:Fallback xmlns="">
          <p:pic>
            <p:nvPicPr>
              <p:cNvPr id="60" name="Ink 59"/>
            </p:nvPicPr>
            <p:blipFill>
              <a:blip r:embed="rId9"/>
            </p:blipFill>
            <p:spPr>
              <a:xfrm>
                <a:off x="10733405" y="4201795"/>
                <a:ext cx="635" cy="635"/>
              </a:xfrm>
              <a:prstGeom prst="rect"/>
            </p:spPr>
          </p:pic>
        </mc:Fallback>
      </mc:AlternateContent>
      <p:sp>
        <p:nvSpPr>
          <p:cNvPr id="242" name="Google Shape;242;p9"/>
          <p:cNvSpPr txBox="1"/>
          <p:nvPr>
            <p:ph type="body" idx="1"/>
          </p:nvPr>
        </p:nvSpPr>
        <p:spPr>
          <a:xfrm>
            <a:off x="5460365" y="227965"/>
            <a:ext cx="3817620" cy="6635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ЭКСКУРСИИ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20" name="Ink 19"/>
              <p14:cNvContentPartPr/>
              <p14:nvPr/>
            </p14:nvContentPartPr>
            <p14:xfrm>
              <a:off x="8125460" y="3175635"/>
              <a:ext cx="635" cy="635"/>
            </p14:xfrm>
          </p:contentPart>
        </mc:Choice>
        <mc:Fallback xmlns="">
          <p:pic>
            <p:nvPicPr>
              <p:cNvPr id="20" name="Ink 19"/>
            </p:nvPicPr>
            <p:blipFill>
              <a:blip r:embed="rId12"/>
            </p:blipFill>
            <p:spPr>
              <a:xfrm>
                <a:off x="8125460" y="3175635"/>
                <a:ext cx="635" cy="635"/>
              </a:xfrm>
              <a:prstGeom prst="rect"/>
            </p:spPr>
          </p:pic>
        </mc:Fallback>
      </mc:AlternateContent>
      <p:sp>
        <p:nvSpPr>
          <p:cNvPr id="30" name="Shape 2"/>
          <p:cNvSpPr/>
          <p:nvPr/>
        </p:nvSpPr>
        <p:spPr>
          <a:xfrm>
            <a:off x="5276850" y="1157605"/>
            <a:ext cx="6654165" cy="92075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СИГИРИЯ</a:t>
            </a:r>
            <a:r>
              <a:rPr lang="ru-RU" altLang="en-US"/>
              <a:t> - О</a:t>
            </a:r>
            <a:r>
              <a:rPr lang="en-US" altLang="en-US"/>
              <a:t>бъект ЮНЕСКО.</a:t>
            </a:r>
            <a:r>
              <a:rPr lang="ru-RU" altLang="en-US"/>
              <a:t> </a:t>
            </a:r>
            <a:r>
              <a:rPr lang="en-US" altLang="en-US"/>
              <a:t>Гигантская скала</a:t>
            </a:r>
            <a:r>
              <a:rPr lang="ru-RU" altLang="en-US"/>
              <a:t>, </a:t>
            </a:r>
            <a:r>
              <a:rPr lang="en-US" altLang="en-US"/>
              <a:t>с руинами дворца царя Кашьяпы, знаменитыми</a:t>
            </a:r>
            <a:r>
              <a:rPr lang="ru-RU" altLang="en-US"/>
              <a:t> </a:t>
            </a:r>
            <a:r>
              <a:rPr lang="en-US" altLang="en-US"/>
              <a:t>фресками </a:t>
            </a:r>
            <a:r>
              <a:rPr lang="en-US" altLang="en-US"/>
              <a:t>«</a:t>
            </a:r>
            <a:r>
              <a:rPr lang="en-US" altLang="en-US"/>
              <a:t>небесных дев</a:t>
            </a:r>
            <a:r>
              <a:rPr lang="en-US" altLang="en-US"/>
              <a:t>»</a:t>
            </a:r>
            <a:r>
              <a:rPr lang="en-US" altLang="en-US"/>
              <a:t> и Львиной террасой.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3" name="Shape 2"/>
          <p:cNvSpPr/>
          <p:nvPr/>
        </p:nvSpPr>
        <p:spPr>
          <a:xfrm>
            <a:off x="5361305" y="2169160"/>
            <a:ext cx="6481445" cy="57785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ДАМБУЛА </a:t>
            </a:r>
            <a:r>
              <a:rPr lang="ru-RU" altLang="en-US"/>
              <a:t>- </a:t>
            </a:r>
            <a:r>
              <a:rPr lang="en-US" altLang="en-US"/>
              <a:t>крупнейший пещерный храмовый комплекс Шри-Ланки, объект ЮНЕСКО.</a:t>
            </a:r>
            <a:endParaRPr lang="en-US" altLang="en-US"/>
          </a:p>
        </p:txBody>
      </p:sp>
      <p:sp>
        <p:nvSpPr>
          <p:cNvPr id="43" name="Shape 2"/>
          <p:cNvSpPr/>
          <p:nvPr/>
        </p:nvSpPr>
        <p:spPr>
          <a:xfrm>
            <a:off x="5288915" y="2880995"/>
            <a:ext cx="6592570" cy="49530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ПИННАВЕЛА</a:t>
            </a:r>
            <a:r>
              <a:rPr lang="ru-RU" altLang="en-US"/>
              <a:t> - </a:t>
            </a:r>
            <a:r>
              <a:rPr lang="en-US" altLang="en-US"/>
              <a:t>знаменитый слоновий приют</a:t>
            </a:r>
            <a:endParaRPr lang="en-US" altLang="en-US"/>
          </a:p>
        </p:txBody>
      </p:sp>
      <p:sp>
        <p:nvSpPr>
          <p:cNvPr id="44" name="Shape 2"/>
          <p:cNvSpPr/>
          <p:nvPr/>
        </p:nvSpPr>
        <p:spPr>
          <a:xfrm>
            <a:off x="5276850" y="3558540"/>
            <a:ext cx="6654165" cy="70104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КАНДИ</a:t>
            </a:r>
            <a:r>
              <a:rPr lang="ru-RU" altLang="en-US"/>
              <a:t> - </a:t>
            </a:r>
            <a:r>
              <a:rPr lang="en-US" altLang="en-US"/>
              <a:t>Храм Священного Зуба Будды, ботанический сад Перадения и традиционные кандийские танцы.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45" name="Shape 2"/>
          <p:cNvSpPr/>
          <p:nvPr/>
        </p:nvSpPr>
        <p:spPr>
          <a:xfrm>
            <a:off x="5460365" y="4363085"/>
            <a:ext cx="5975985" cy="90995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НУВАРА ЭЛИЯ</a:t>
            </a:r>
            <a:r>
              <a:rPr lang="ru-RU" altLang="en-US"/>
              <a:t> - </a:t>
            </a:r>
            <a:r>
              <a:rPr lang="en-US" altLang="en-US"/>
              <a:t>«</a:t>
            </a:r>
            <a:r>
              <a:rPr lang="en-US" altLang="en-US"/>
              <a:t>Маленькая Англия</a:t>
            </a:r>
            <a:r>
              <a:rPr lang="en-US" altLang="en-US"/>
              <a:t>»</a:t>
            </a:r>
            <a:r>
              <a:rPr lang="en-US" altLang="en-US"/>
              <a:t> Шри-Ланки: чайные плантации, колониальная архитектура, прохладный горный климат и живописные водопады.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47" name="Shape 2"/>
          <p:cNvSpPr/>
          <p:nvPr/>
        </p:nvSpPr>
        <p:spPr>
          <a:xfrm>
            <a:off x="6170930" y="5433695"/>
            <a:ext cx="5710555" cy="75501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ЭЛЛА</a:t>
            </a:r>
            <a:r>
              <a:rPr lang="ru-RU" altLang="en-US"/>
              <a:t> -</a:t>
            </a:r>
            <a:r>
              <a:rPr lang="en-US" altLang="en-US"/>
              <a:t>горный курорт с панорамными видами, Девятиарочным мостом</a:t>
            </a:r>
            <a:r>
              <a:rPr lang="ru-RU" altLang="en-US"/>
              <a:t>. Малый пик Адама.</a:t>
            </a:r>
            <a:endParaRPr lang="ru-RU" altLang="en-US"/>
          </a:p>
        </p:txBody>
      </p:sp>
      <p:sp>
        <p:nvSpPr>
          <p:cNvPr id="48" name="Shape 2"/>
          <p:cNvSpPr/>
          <p:nvPr/>
        </p:nvSpPr>
        <p:spPr>
          <a:xfrm>
            <a:off x="4105275" y="5855970"/>
            <a:ext cx="1939925" cy="40449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>
                <a:solidFill>
                  <a:schemeClr val="accent3"/>
                </a:solidFill>
                <a:highlight>
                  <a:srgbClr val="000080"/>
                </a:highlight>
              </a:rPr>
              <a:t>ЯЛЛА  -</a:t>
            </a:r>
            <a:r>
              <a:rPr lang="ru-RU" altLang="en-US">
                <a:solidFill>
                  <a:schemeClr val="tx1"/>
                </a:solidFill>
              </a:rPr>
              <a:t> сафари</a:t>
            </a:r>
            <a:endParaRPr lang="ru-RU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57" name="Ink 56"/>
              <p14:cNvContentPartPr/>
              <p14:nvPr/>
            </p14:nvContentPartPr>
            <p14:xfrm>
              <a:off x="2764790" y="1883410"/>
              <a:ext cx="2512060" cy="1437640"/>
            </p14:xfrm>
          </p:contentPart>
        </mc:Choice>
        <mc:Fallback xmlns="">
          <p:pic>
            <p:nvPicPr>
              <p:cNvPr id="57" name="Ink 56"/>
            </p:nvPicPr>
            <p:blipFill>
              <a:blip r:embed="rId14"/>
            </p:blipFill>
            <p:spPr>
              <a:xfrm>
                <a:off x="2764790" y="1883410"/>
                <a:ext cx="2512060" cy="1437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67" name="Ink 66"/>
              <p14:cNvContentPartPr/>
              <p14:nvPr/>
            </p14:nvContentPartPr>
            <p14:xfrm>
              <a:off x="2740660" y="2402840"/>
              <a:ext cx="2572385" cy="1183640"/>
            </p14:xfrm>
          </p:contentPart>
        </mc:Choice>
        <mc:Fallback xmlns="">
          <p:pic>
            <p:nvPicPr>
              <p:cNvPr id="67" name="Ink 66"/>
            </p:nvPicPr>
            <p:blipFill>
              <a:blip r:embed="rId16"/>
            </p:blipFill>
            <p:spPr>
              <a:xfrm>
                <a:off x="2740660" y="2402840"/>
                <a:ext cx="2572385" cy="1183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68" name="Ink 67"/>
              <p14:cNvContentPartPr/>
              <p14:nvPr/>
            </p14:nvContentPartPr>
            <p14:xfrm>
              <a:off x="2245360" y="2897505"/>
              <a:ext cx="3007360" cy="1485900"/>
            </p14:xfrm>
          </p:contentPart>
        </mc:Choice>
        <mc:Fallback xmlns="">
          <p:pic>
            <p:nvPicPr>
              <p:cNvPr id="68" name="Ink 67"/>
            </p:nvPicPr>
            <p:blipFill>
              <a:blip r:embed="rId18"/>
            </p:blipFill>
            <p:spPr>
              <a:xfrm>
                <a:off x="2245360" y="2897505"/>
                <a:ext cx="3007360" cy="148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69" name="Ink 68"/>
              <p14:cNvContentPartPr/>
              <p14:nvPr/>
            </p14:nvContentPartPr>
            <p14:xfrm>
              <a:off x="2933700" y="3622040"/>
              <a:ext cx="2319020" cy="882015"/>
            </p14:xfrm>
          </p:contentPart>
        </mc:Choice>
        <mc:Fallback xmlns="">
          <p:pic>
            <p:nvPicPr>
              <p:cNvPr id="69" name="Ink 68"/>
            </p:nvPicPr>
            <p:blipFill>
              <a:blip r:embed="rId20"/>
            </p:blipFill>
            <p:spPr>
              <a:xfrm>
                <a:off x="2933700" y="3622040"/>
                <a:ext cx="2319020" cy="882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71" name="Ink 70"/>
              <p14:cNvContentPartPr/>
              <p14:nvPr/>
            </p14:nvContentPartPr>
            <p14:xfrm>
              <a:off x="3537585" y="5179695"/>
              <a:ext cx="2608580" cy="326390"/>
            </p14:xfrm>
          </p:contentPart>
        </mc:Choice>
        <mc:Fallback xmlns="">
          <p:pic>
            <p:nvPicPr>
              <p:cNvPr id="71" name="Ink 70"/>
            </p:nvPicPr>
            <p:blipFill>
              <a:blip r:embed="rId22"/>
            </p:blipFill>
            <p:spPr>
              <a:xfrm>
                <a:off x="3537585" y="5179695"/>
                <a:ext cx="2608580" cy="326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3" p14:bwMode="auto">
            <p14:nvContentPartPr>
              <p14:cNvPr id="72" name="Ink 71"/>
              <p14:cNvContentPartPr/>
              <p14:nvPr/>
            </p14:nvContentPartPr>
            <p14:xfrm>
              <a:off x="3453130" y="4636135"/>
              <a:ext cx="2004695" cy="351155"/>
            </p14:xfrm>
          </p:contentPart>
        </mc:Choice>
        <mc:Fallback xmlns="">
          <p:pic>
            <p:nvPicPr>
              <p:cNvPr id="72" name="Ink 71"/>
            </p:nvPicPr>
            <p:blipFill>
              <a:blip r:embed="rId24"/>
            </p:blipFill>
            <p:spPr>
              <a:xfrm>
                <a:off x="3453130" y="4636135"/>
                <a:ext cx="2004695" cy="35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75" name="Ink 74"/>
              <p14:cNvContentPartPr/>
              <p14:nvPr/>
            </p14:nvContentPartPr>
            <p14:xfrm>
              <a:off x="4479290" y="5577840"/>
              <a:ext cx="894080" cy="254635"/>
            </p14:xfrm>
          </p:contentPart>
        </mc:Choice>
        <mc:Fallback xmlns="">
          <p:pic>
            <p:nvPicPr>
              <p:cNvPr id="75" name="Ink 74"/>
            </p:nvPicPr>
            <p:blipFill>
              <a:blip r:embed="rId26"/>
            </p:blipFill>
            <p:spPr>
              <a:xfrm>
                <a:off x="4479290" y="5577840"/>
                <a:ext cx="894080" cy="254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krepost-sigiriya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88710" y="635"/>
            <a:ext cx="6002655" cy="4100830"/>
          </a:xfrm>
          <a:prstGeom prst="rect">
            <a:avLst/>
          </a:prstGeom>
        </p:spPr>
      </p:pic>
      <p:pic>
        <p:nvPicPr>
          <p:cNvPr id="6" name="Picture 5" descr="krepost-sigiriya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9190"/>
            <a:ext cx="4724400" cy="3180715"/>
          </a:xfrm>
          <a:prstGeom prst="rect">
            <a:avLst/>
          </a:prstGeom>
        </p:spPr>
      </p:pic>
      <p:pic>
        <p:nvPicPr>
          <p:cNvPr id="8" name="Picture 7" descr="krepost-sigiriya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622040"/>
            <a:ext cx="3764915" cy="3237865"/>
          </a:xfrm>
          <a:prstGeom prst="rect">
            <a:avLst/>
          </a:prstGeom>
        </p:spPr>
      </p:pic>
      <p:pic>
        <p:nvPicPr>
          <p:cNvPr id="9" name="Picture 8" descr="sigiriya-sri-lanka-view-e14189993312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80" y="3621405"/>
            <a:ext cx="3702685" cy="3238500"/>
          </a:xfrm>
          <a:prstGeom prst="rect">
            <a:avLst/>
          </a:prstGeom>
        </p:spPr>
      </p:pic>
      <p:pic>
        <p:nvPicPr>
          <p:cNvPr id="10" name="Picture 9" descr="krepost-sigiriya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0"/>
            <a:ext cx="6378575" cy="3684270"/>
          </a:xfrm>
          <a:prstGeom prst="rect">
            <a:avLst/>
          </a:prstGeom>
        </p:spPr>
      </p:pic>
      <p:sp>
        <p:nvSpPr>
          <p:cNvPr id="242" name="Google Shape;242;p9"/>
          <p:cNvSpPr txBox="1"/>
          <p:nvPr/>
        </p:nvSpPr>
        <p:spPr>
          <a:xfrm>
            <a:off x="3561715" y="152400"/>
            <a:ext cx="4765675" cy="65849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СИГИРИЯ - </a:t>
            </a: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львинная скала</a:t>
            </a:r>
            <a:endParaRPr lang="ru-RU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749790" y="255905"/>
            <a:ext cx="2289810" cy="379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 descr="Amila_Tennakoon__4_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5643880" cy="4233545"/>
          </a:xfrm>
          <a:prstGeom prst="rect">
            <a:avLst/>
          </a:prstGeom>
        </p:spPr>
      </p:pic>
      <p:pic>
        <p:nvPicPr>
          <p:cNvPr id="7" name="Picture 6" descr="Patty_Ho__2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0" y="3604895"/>
            <a:ext cx="3752850" cy="3253105"/>
          </a:xfrm>
          <a:prstGeom prst="rect">
            <a:avLst/>
          </a:prstGeom>
        </p:spPr>
      </p:pic>
      <p:pic>
        <p:nvPicPr>
          <p:cNvPr id="8" name="Picture 7" descr="statui-monahov-dambull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605" y="3801745"/>
            <a:ext cx="3693160" cy="3056255"/>
          </a:xfrm>
          <a:prstGeom prst="rect">
            <a:avLst/>
          </a:prstGeom>
        </p:spPr>
      </p:pic>
      <p:pic>
        <p:nvPicPr>
          <p:cNvPr id="3" name="Picture 2" descr="Dambulla.-_Les_Bouddhas_duTemple_d'or_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3975"/>
            <a:ext cx="4840605" cy="3008630"/>
          </a:xfrm>
          <a:prstGeom prst="rect">
            <a:avLst/>
          </a:prstGeom>
        </p:spPr>
      </p:pic>
      <p:pic>
        <p:nvPicPr>
          <p:cNvPr id="4" name="Picture 3" descr="Dambulla_Cave_te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880" y="0"/>
            <a:ext cx="6548120" cy="3801745"/>
          </a:xfrm>
          <a:prstGeom prst="rect">
            <a:avLst/>
          </a:prstGeom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678035" y="138430"/>
            <a:ext cx="228981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2;p9"/>
          <p:cNvSpPr txBox="1"/>
          <p:nvPr/>
        </p:nvSpPr>
        <p:spPr>
          <a:xfrm>
            <a:off x="3392805" y="274955"/>
            <a:ext cx="5140960" cy="58801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ДАМБУЛА - пещерные храмы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8_8-10234120193003_1_pinnawala-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5647055" cy="3939540"/>
          </a:xfrm>
          <a:prstGeom prst="rect">
            <a:avLst/>
          </a:prstGeom>
        </p:spPr>
      </p:pic>
      <p:pic>
        <p:nvPicPr>
          <p:cNvPr id="5" name="Picture 4" descr="safari_in_yala_national_park_4_2e610407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90" y="0"/>
            <a:ext cx="6614795" cy="3926840"/>
          </a:xfrm>
          <a:prstGeom prst="rect">
            <a:avLst/>
          </a:prstGeom>
        </p:spPr>
      </p:pic>
      <p:pic>
        <p:nvPicPr>
          <p:cNvPr id="6" name="Picture 5" descr="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3939540"/>
            <a:ext cx="4241800" cy="2918460"/>
          </a:xfrm>
          <a:prstGeom prst="rect">
            <a:avLst/>
          </a:prstGeom>
        </p:spPr>
      </p:pic>
      <p:pic>
        <p:nvPicPr>
          <p:cNvPr id="7" name="Picture 6" descr="DSC_0355-2-1024x6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045" y="3927475"/>
            <a:ext cx="3901440" cy="2930525"/>
          </a:xfrm>
          <a:prstGeom prst="rect">
            <a:avLst/>
          </a:prstGeom>
        </p:spPr>
      </p:pic>
      <p:pic>
        <p:nvPicPr>
          <p:cNvPr id="8" name="Picture 7" descr="DSC_04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35" y="3813175"/>
            <a:ext cx="4117975" cy="3158490"/>
          </a:xfrm>
          <a:prstGeom prst="rect">
            <a:avLst/>
          </a:prstGeom>
        </p:spPr>
      </p:pic>
      <p:sp>
        <p:nvSpPr>
          <p:cNvPr id="10" name="Google Shape;242;p9"/>
          <p:cNvSpPr txBox="1"/>
          <p:nvPr/>
        </p:nvSpPr>
        <p:spPr>
          <a:xfrm>
            <a:off x="2369185" y="274955"/>
            <a:ext cx="5420995" cy="61277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ПИННАВЕЛА -</a:t>
            </a: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слоновий питомник</a:t>
            </a:r>
            <a:endParaRPr lang="ru-RU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194925" y="138430"/>
            <a:ext cx="1772920" cy="32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peradeni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6040" y="0"/>
            <a:ext cx="5775960" cy="3839845"/>
          </a:xfrm>
          <a:prstGeom prst="rect">
            <a:avLst/>
          </a:prstGeom>
        </p:spPr>
      </p:pic>
      <p:pic>
        <p:nvPicPr>
          <p:cNvPr id="9" name="Content Placeholder 8" descr="sri-lanka-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6575425" cy="3839845"/>
          </a:xfrm>
          <a:prstGeom prst="rect">
            <a:avLst/>
          </a:prstGeom>
        </p:spPr>
      </p:pic>
      <p:pic>
        <p:nvPicPr>
          <p:cNvPr id="10" name="Picture 9" descr="kand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3839845"/>
            <a:ext cx="4650105" cy="3018790"/>
          </a:xfrm>
          <a:prstGeom prst="rect">
            <a:avLst/>
          </a:prstGeom>
        </p:spPr>
      </p:pic>
      <p:pic>
        <p:nvPicPr>
          <p:cNvPr id="11" name="Picture 10" descr="kan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70" y="3839845"/>
            <a:ext cx="7496810" cy="3017520"/>
          </a:xfrm>
          <a:prstGeom prst="rect">
            <a:avLst/>
          </a:prstGeom>
        </p:spPr>
      </p:pic>
      <p:sp>
        <p:nvSpPr>
          <p:cNvPr id="12" name="Google Shape;242;p9"/>
          <p:cNvSpPr txBox="1"/>
          <p:nvPr/>
        </p:nvSpPr>
        <p:spPr>
          <a:xfrm>
            <a:off x="2286000" y="274955"/>
            <a:ext cx="5504180" cy="57721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КАНДИ - город в центре острова 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42;p9"/>
          <p:cNvSpPr txBox="1"/>
          <p:nvPr/>
        </p:nvSpPr>
        <p:spPr>
          <a:xfrm>
            <a:off x="4107815" y="981710"/>
            <a:ext cx="7206615" cy="69532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en-US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Храм Священного Зуба Будды, ботанический сад Перадения и традиционные кандийские танцы</a:t>
            </a:r>
            <a:endParaRPr lang="en-US" altLang="en-US" sz="2000" b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 descr="nuwara-eliya_1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935" y="4445"/>
            <a:ext cx="6997065" cy="4309110"/>
          </a:xfrm>
          <a:prstGeom prst="rect">
            <a:avLst/>
          </a:prstGeom>
        </p:spPr>
      </p:pic>
      <p:pic>
        <p:nvPicPr>
          <p:cNvPr id="6" name="Picture 5" descr="n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7385"/>
            <a:ext cx="2369185" cy="3650615"/>
          </a:xfrm>
          <a:prstGeom prst="rect">
            <a:avLst/>
          </a:prstGeom>
        </p:spPr>
      </p:pic>
      <p:pic>
        <p:nvPicPr>
          <p:cNvPr id="7" name="Picture 6" descr="n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86450" cy="3968750"/>
          </a:xfrm>
          <a:prstGeom prst="rect">
            <a:avLst/>
          </a:prstGeom>
        </p:spPr>
      </p:pic>
      <p:pic>
        <p:nvPicPr>
          <p:cNvPr id="8" name="Picture 7" descr="ne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85" y="3893820"/>
            <a:ext cx="5098415" cy="2963545"/>
          </a:xfrm>
          <a:prstGeom prst="rect">
            <a:avLst/>
          </a:prstGeom>
        </p:spPr>
      </p:pic>
      <p:pic>
        <p:nvPicPr>
          <p:cNvPr id="10" name="Picture 9" descr="gorod-nuvara-eliya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665" y="3968750"/>
            <a:ext cx="4712335" cy="2887980"/>
          </a:xfrm>
          <a:prstGeom prst="rect">
            <a:avLst/>
          </a:prstGeom>
        </p:spPr>
      </p:pic>
      <p:sp>
        <p:nvSpPr>
          <p:cNvPr id="12" name="Google Shape;242;p9"/>
          <p:cNvSpPr txBox="1"/>
          <p:nvPr/>
        </p:nvSpPr>
        <p:spPr>
          <a:xfrm>
            <a:off x="2251075" y="274955"/>
            <a:ext cx="6313170" cy="74168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НУВАРА ЭЛИЯ - </a:t>
            </a: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«маленкая Англия»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2;p9"/>
          <p:cNvSpPr txBox="1"/>
          <p:nvPr/>
        </p:nvSpPr>
        <p:spPr>
          <a:xfrm>
            <a:off x="3475990" y="1221740"/>
            <a:ext cx="7880350" cy="74168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Ч</a:t>
            </a:r>
            <a:r>
              <a:rPr lang="en-US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айные плантации, колониальная архитектура, прохладный горный климат и живописные водопады.</a:t>
            </a:r>
            <a:r>
              <a:rPr lang="ru-RU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 sz="2000" b="1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type="body" idx="1"/>
          </p:nvPr>
        </p:nvSpPr>
        <p:spPr>
          <a:xfrm>
            <a:off x="527050" y="1125220"/>
            <a:ext cx="9875520" cy="5492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ПРО</a:t>
            </a:r>
            <a:r>
              <a:rPr lang="en-US" sz="32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en-US" sz="28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КОМПАН</a:t>
            </a:r>
            <a:r>
              <a:rPr lang="en-US" sz="2800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И</a:t>
            </a:r>
            <a:r>
              <a:rPr lang="en-US" sz="28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Ю</a:t>
            </a:r>
            <a:r>
              <a:rPr lang="en-US" sz="32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</a:t>
            </a:r>
            <a:endParaRPr lang="en-US" sz="3200" b="0" i="0" u="none" strike="noStrike" cap="none">
              <a:solidFill>
                <a:schemeClr val="lt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526415" y="1772920"/>
            <a:ext cx="6577330" cy="3311525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"Travel Bridge" - основан в 2019 году (6 лет).</a:t>
            </a:r>
            <a:endParaRPr lang="en-US"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Туроператор, стремительно развивающийся. </a:t>
            </a:r>
            <a:b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 2024 года </a:t>
            </a: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зарегистрирован в Молдове.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Мы — команда профессионалов с более чем 15-летним опытом работы в туризме!</a:t>
            </a:r>
            <a:b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Наша компания УЖЕ зарекомендовала себя как надежный туроператор, предоставляющий полный спектр услуг:</a:t>
            </a:r>
            <a:endParaRPr lang="en-US"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индивидуальные и групповые туры;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корпоративные туры;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организация мероприятий формата MICE.</a:t>
            </a:r>
            <a:endParaRPr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cxnSp>
        <p:nvCxnSpPr>
          <p:cNvPr id="124" name="Google Shape;124;p2"/>
          <p:cNvCxnSpPr/>
          <p:nvPr/>
        </p:nvCxnSpPr>
        <p:spPr>
          <a:xfrm>
            <a:off x="3000375" y="0"/>
            <a:ext cx="0" cy="1150937"/>
          </a:xfrm>
          <a:prstGeom prst="straightConnector1">
            <a:avLst/>
          </a:prstGeom>
          <a:noFill/>
          <a:ln w="9525" cap="flat" cmpd="sng">
            <a:solidFill>
              <a:srgbClr val="B6DCD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2"/>
          <p:cNvCxnSpPr/>
          <p:nvPr/>
        </p:nvCxnSpPr>
        <p:spPr>
          <a:xfrm>
            <a:off x="1524000" y="404812"/>
            <a:ext cx="1476375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2"/>
          <p:cNvCxnSpPr/>
          <p:nvPr/>
        </p:nvCxnSpPr>
        <p:spPr>
          <a:xfrm>
            <a:off x="1703387" y="1773237"/>
            <a:ext cx="6694487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" name="Google Shape;127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4995" y="5230495"/>
            <a:ext cx="9807575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48562" y="85725"/>
            <a:ext cx="2868612" cy="10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 descr="Нет описания фото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51687" y="1820862"/>
            <a:ext cx="3251200" cy="3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SdrzMoZ9u1OYMxhkPqiw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3308350"/>
            <a:ext cx="3065145" cy="3549650"/>
          </a:xfrm>
          <a:prstGeom prst="rect">
            <a:avLst/>
          </a:prstGeom>
        </p:spPr>
      </p:pic>
      <p:pic>
        <p:nvPicPr>
          <p:cNvPr id="5" name="Picture 4" descr="main_вав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7625" cy="3307715"/>
          </a:xfrm>
          <a:prstGeom prst="rect">
            <a:avLst/>
          </a:prstGeom>
        </p:spPr>
      </p:pic>
      <p:pic>
        <p:nvPicPr>
          <p:cNvPr id="6" name="Picture 5" descr="sri-lanka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0" y="3180080"/>
            <a:ext cx="7063740" cy="3677920"/>
          </a:xfrm>
          <a:prstGeom prst="rect">
            <a:avLst/>
          </a:prstGeom>
        </p:spPr>
      </p:pic>
      <p:pic>
        <p:nvPicPr>
          <p:cNvPr id="8" name="Picture 7" descr="littleadamspeak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25" y="0"/>
            <a:ext cx="7063740" cy="3285490"/>
          </a:xfrm>
          <a:prstGeom prst="rect">
            <a:avLst/>
          </a:prstGeom>
        </p:spPr>
      </p:pic>
      <p:pic>
        <p:nvPicPr>
          <p:cNvPr id="9" name="Picture 8" descr="Kak-dobratsya-do-El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145" y="3285490"/>
            <a:ext cx="2103120" cy="3572510"/>
          </a:xfrm>
          <a:prstGeom prst="rect">
            <a:avLst/>
          </a:prstGeom>
        </p:spPr>
      </p:pic>
      <p:sp>
        <p:nvSpPr>
          <p:cNvPr id="12" name="Google Shape;242;p9"/>
          <p:cNvSpPr txBox="1"/>
          <p:nvPr/>
        </p:nvSpPr>
        <p:spPr>
          <a:xfrm>
            <a:off x="4018280" y="138430"/>
            <a:ext cx="4454525" cy="54102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ЭЛЛА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2;p9"/>
          <p:cNvSpPr txBox="1"/>
          <p:nvPr/>
        </p:nvSpPr>
        <p:spPr>
          <a:xfrm>
            <a:off x="2504440" y="791210"/>
            <a:ext cx="5968365" cy="72517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Г</a:t>
            </a:r>
            <a:r>
              <a:rPr lang="en-US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орный курорт с панорамными видами, Девятиарочным мостом</a:t>
            </a:r>
            <a:r>
              <a:rPr lang="ru-RU" altLang="en-US" sz="20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. Малый пик Адама.</a:t>
            </a:r>
            <a:endParaRPr lang="ru-RU" altLang="en-US" sz="200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DSC_01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5894705" cy="3452495"/>
          </a:xfrm>
          <a:prstGeom prst="rect">
            <a:avLst/>
          </a:prstGeom>
        </p:spPr>
      </p:pic>
      <p:pic>
        <p:nvPicPr>
          <p:cNvPr id="6" name="Picture 5" descr="safari_in_yala_national_park_featured_fc46b486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225" y="3405505"/>
            <a:ext cx="4434840" cy="3451860"/>
          </a:xfrm>
          <a:prstGeom prst="rect">
            <a:avLst/>
          </a:prstGeom>
        </p:spPr>
      </p:pic>
      <p:pic>
        <p:nvPicPr>
          <p:cNvPr id="7" name="Picture 6" descr="safari_in_yala_national_park_3_50c765a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340" y="0"/>
            <a:ext cx="6296660" cy="3404870"/>
          </a:xfrm>
          <a:prstGeom prst="rect">
            <a:avLst/>
          </a:prstGeom>
        </p:spPr>
      </p:pic>
      <p:pic>
        <p:nvPicPr>
          <p:cNvPr id="8" name="Picture 7" descr="DSC008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065" y="3404870"/>
            <a:ext cx="3924300" cy="3453130"/>
          </a:xfrm>
          <a:prstGeom prst="rect">
            <a:avLst/>
          </a:prstGeom>
        </p:spPr>
      </p:pic>
      <p:pic>
        <p:nvPicPr>
          <p:cNvPr id="9" name="Picture 8" descr="DSC009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405505"/>
            <a:ext cx="3831590" cy="3453130"/>
          </a:xfrm>
          <a:prstGeom prst="rect">
            <a:avLst/>
          </a:prstGeom>
        </p:spPr>
      </p:pic>
      <p:sp>
        <p:nvSpPr>
          <p:cNvPr id="12" name="Google Shape;242;p9"/>
          <p:cNvSpPr txBox="1"/>
          <p:nvPr/>
        </p:nvSpPr>
        <p:spPr>
          <a:xfrm>
            <a:off x="3736340" y="138430"/>
            <a:ext cx="4454525" cy="54102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ЯЛЛА - сафари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42" name="Google Shape;642;p7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062210" y="99060"/>
            <a:ext cx="203454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614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42;p9"/>
          <p:cNvSpPr txBox="1"/>
          <p:nvPr/>
        </p:nvSpPr>
        <p:spPr>
          <a:xfrm>
            <a:off x="610235" y="138430"/>
            <a:ext cx="8613140" cy="541020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ВАРИАНТЫ ЕКСКУРСИОННЫХ ПРОГРАММ </a:t>
            </a: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Shape 2"/>
          <p:cNvSpPr/>
          <p:nvPr/>
        </p:nvSpPr>
        <p:spPr>
          <a:xfrm>
            <a:off x="333375" y="1073785"/>
            <a:ext cx="3632200" cy="464947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СОКРОВИЩЕ ЦЕЙЛОНА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2 Night /  3 Days</a:t>
            </a:r>
            <a:br>
              <a:rPr lang="en-US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Дамбула, Канди, Парадения, Пинавелла.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от 795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USD (4*)</a:t>
            </a:r>
            <a:br>
              <a:rPr lang="ru-RU" altLang="en-US"/>
            </a:br>
            <a:br>
              <a:rPr lang="en-US" altLang="en-US"/>
            </a:br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СКАЗКА ОСТРОВА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3 Night /   4 Days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Пинавелла.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976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Shape 2"/>
          <p:cNvSpPr/>
          <p:nvPr/>
        </p:nvSpPr>
        <p:spPr>
          <a:xfrm>
            <a:off x="4242435" y="1073785"/>
            <a:ext cx="3995420" cy="559943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МАГИЧЕСКАЯ МОЗАЙКА</a:t>
            </a:r>
            <a:endParaRPr lang="ru-RU" altLang="en-US" sz="2000" b="1">
              <a:solidFill>
                <a:schemeClr val="accent3"/>
              </a:solidFill>
              <a:highlight>
                <a:srgbClr val="00008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ЦЕЙЛОНА</a:t>
            </a:r>
            <a:r>
              <a:rPr lang="ru-RU" altLang="en-US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4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Night / 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5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 Days</a:t>
            </a:r>
            <a:br>
              <a:rPr lang="en-US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Пинавелла, Нувара Элия. 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1176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en-US"/>
            </a:br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КРУГОВОЙ ТУР ПО ШРИ ЛАНКЕ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 Night /  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 Days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Пинавелла. Нувара Элия, Элла, Ялла.Галле. 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1520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Shape 2"/>
          <p:cNvSpPr/>
          <p:nvPr/>
        </p:nvSpPr>
        <p:spPr>
          <a:xfrm>
            <a:off x="8514715" y="1073785"/>
            <a:ext cx="3442335" cy="444944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КРУГОВОЙ ТУР ПО ШРИ ЛАНКЕ (+Полонарува)</a:t>
            </a:r>
            <a:br>
              <a:rPr lang="ru-RU" altLang="en-US" sz="2000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6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Night / 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7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 Days</a:t>
            </a:r>
            <a:br>
              <a:rPr lang="en-US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Полонарува.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Пинавелла, Нувара Элия.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Элла, Ялла.Галле. 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1765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en-US"/>
            </a:b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Shape 2"/>
          <p:cNvSpPr/>
          <p:nvPr/>
        </p:nvSpPr>
        <p:spPr>
          <a:xfrm>
            <a:off x="116840" y="320675"/>
            <a:ext cx="3310255" cy="330073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sz="2000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СОКРОВИЩЕ ЦЕЙЛОНА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2 Night /  3 Days</a:t>
            </a:r>
            <a:b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размещение в отелях 3*,4*,5*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Сигирия,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Дамбула, Канди, Парадения, Пинавелла. Отдых на океане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ЦЕНА 1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DBL </a:t>
            </a: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от 795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USD 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31" descr="Dambulla_Royal_Cave_Temple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1100" y="2819400"/>
            <a:ext cx="3410585" cy="1803400"/>
          </a:xfrm>
          <a:prstGeom prst="rect">
            <a:avLst/>
          </a:prstGeom>
        </p:spPr>
      </p:pic>
      <p:pic>
        <p:nvPicPr>
          <p:cNvPr id="33" name="Picture 32" descr="peradeni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065" y="4820920"/>
            <a:ext cx="3411220" cy="1633220"/>
          </a:xfrm>
          <a:prstGeom prst="rect">
            <a:avLst/>
          </a:prstGeom>
        </p:spPr>
      </p:pic>
      <p:pic>
        <p:nvPicPr>
          <p:cNvPr id="36" name="Picture 35" descr="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390" y="3848735"/>
            <a:ext cx="3251835" cy="2604770"/>
          </a:xfrm>
          <a:prstGeom prst="rect">
            <a:avLst/>
          </a:prstGeom>
        </p:spPr>
      </p:pic>
      <p:pic>
        <p:nvPicPr>
          <p:cNvPr id="38" name="Picture 37" descr="krepost-sigiriy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00" y="320675"/>
            <a:ext cx="3390900" cy="2300605"/>
          </a:xfrm>
          <a:prstGeom prst="rect">
            <a:avLst/>
          </a:prstGeom>
        </p:spPr>
      </p:pic>
      <p:pic>
        <p:nvPicPr>
          <p:cNvPr id="39" name="Google Shape;23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18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0"/>
            <a:ext cx="512635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46" name="Ink 45"/>
              <p14:cNvContentPartPr/>
              <p14:nvPr/>
            </p14:nvContentPartPr>
            <p14:xfrm>
              <a:off x="6456045" y="2994660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8"/>
            </p:blipFill>
            <p:spPr>
              <a:xfrm>
                <a:off x="6456045" y="299466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48" name="Ink 47"/>
              <p14:cNvContentPartPr/>
              <p14:nvPr/>
            </p14:nvContentPartPr>
            <p14:xfrm>
              <a:off x="4639310" y="3429000"/>
              <a:ext cx="1645920" cy="1611630"/>
            </p14:xfrm>
          </p:contentPart>
        </mc:Choice>
        <mc:Fallback xmlns="">
          <p:pic>
            <p:nvPicPr>
              <p:cNvPr id="48" name="Ink 47"/>
            </p:nvPicPr>
            <p:blipFill>
              <a:blip r:embed="rId10"/>
            </p:blipFill>
            <p:spPr>
              <a:xfrm>
                <a:off x="4639310" y="3429000"/>
                <a:ext cx="1645920" cy="161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49" name="Ink 48"/>
              <p14:cNvContentPartPr/>
              <p14:nvPr/>
            </p14:nvContentPartPr>
            <p14:xfrm>
              <a:off x="6078855" y="3394710"/>
              <a:ext cx="206375" cy="1085850"/>
            </p14:xfrm>
          </p:contentPart>
        </mc:Choice>
        <mc:Fallback xmlns="">
          <p:pic>
            <p:nvPicPr>
              <p:cNvPr id="49" name="Ink 48"/>
            </p:nvPicPr>
            <p:blipFill>
              <a:blip r:embed="rId12"/>
            </p:blipFill>
            <p:spPr>
              <a:xfrm>
                <a:off x="6078855" y="3394710"/>
                <a:ext cx="206375" cy="1085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53" name="Ink 52"/>
              <p14:cNvContentPartPr/>
              <p14:nvPr/>
            </p14:nvContentPartPr>
            <p14:xfrm>
              <a:off x="5975985" y="4399915"/>
              <a:ext cx="788670" cy="308610"/>
            </p14:xfrm>
          </p:contentPart>
        </mc:Choice>
        <mc:Fallback xmlns="">
          <p:pic>
            <p:nvPicPr>
              <p:cNvPr id="53" name="Ink 52"/>
            </p:nvPicPr>
            <p:blipFill>
              <a:blip r:embed="rId14"/>
            </p:blipFill>
            <p:spPr>
              <a:xfrm>
                <a:off x="5975985" y="4399915"/>
                <a:ext cx="788670" cy="30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54" name="Ink 53"/>
              <p14:cNvContentPartPr/>
              <p14:nvPr/>
            </p14:nvContentPartPr>
            <p14:xfrm>
              <a:off x="5668010" y="4479925"/>
              <a:ext cx="342900" cy="229235"/>
            </p14:xfrm>
          </p:contentPart>
        </mc:Choice>
        <mc:Fallback xmlns="">
          <p:pic>
            <p:nvPicPr>
              <p:cNvPr id="54" name="Ink 53"/>
            </p:nvPicPr>
            <p:blipFill>
              <a:blip r:embed="rId16"/>
            </p:blipFill>
            <p:spPr>
              <a:xfrm>
                <a:off x="5668010" y="4479925"/>
                <a:ext cx="342900" cy="229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55" name="Ink 54"/>
              <p14:cNvContentPartPr/>
              <p14:nvPr/>
            </p14:nvContentPartPr>
            <p14:xfrm>
              <a:off x="4833620" y="4468495"/>
              <a:ext cx="869315" cy="1348740"/>
            </p14:xfrm>
          </p:contentPart>
        </mc:Choice>
        <mc:Fallback xmlns="">
          <p:pic>
            <p:nvPicPr>
              <p:cNvPr id="55" name="Ink 54"/>
            </p:nvPicPr>
            <p:blipFill>
              <a:blip r:embed="rId18"/>
            </p:blipFill>
            <p:spPr>
              <a:xfrm>
                <a:off x="4833620" y="4468495"/>
                <a:ext cx="869315" cy="134874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Shape 2"/>
          <p:cNvSpPr/>
          <p:nvPr/>
        </p:nvSpPr>
        <p:spPr>
          <a:xfrm>
            <a:off x="116840" y="320675"/>
            <a:ext cx="3310255" cy="229997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СКАЗКА ОСТРОВА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3 Night /   4 Days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Пинавелла.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976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31" descr="Dambulla_Royal_Cave_Temple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1100" y="2819400"/>
            <a:ext cx="3410585" cy="1803400"/>
          </a:xfrm>
          <a:prstGeom prst="rect">
            <a:avLst/>
          </a:prstGeom>
        </p:spPr>
      </p:pic>
      <p:pic>
        <p:nvPicPr>
          <p:cNvPr id="33" name="Picture 32" descr="peradeni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065" y="4820920"/>
            <a:ext cx="3411220" cy="1633220"/>
          </a:xfrm>
          <a:prstGeom prst="rect">
            <a:avLst/>
          </a:prstGeom>
        </p:spPr>
      </p:pic>
      <p:pic>
        <p:nvPicPr>
          <p:cNvPr id="36" name="Picture 35" descr="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840" y="4740275"/>
            <a:ext cx="3069590" cy="2010410"/>
          </a:xfrm>
          <a:prstGeom prst="rect">
            <a:avLst/>
          </a:prstGeom>
        </p:spPr>
      </p:pic>
      <p:pic>
        <p:nvPicPr>
          <p:cNvPr id="38" name="Picture 37" descr="krepost-sigiriy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00" y="320675"/>
            <a:ext cx="3390900" cy="2300605"/>
          </a:xfrm>
          <a:prstGeom prst="rect">
            <a:avLst/>
          </a:prstGeom>
        </p:spPr>
      </p:pic>
      <p:pic>
        <p:nvPicPr>
          <p:cNvPr id="39" name="Google Shape;23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18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0"/>
            <a:ext cx="512635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46" name="Ink 45"/>
              <p14:cNvContentPartPr/>
              <p14:nvPr/>
            </p14:nvContentPartPr>
            <p14:xfrm>
              <a:off x="6456045" y="2994660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8"/>
            </p:blipFill>
            <p:spPr>
              <a:xfrm>
                <a:off x="6456045" y="299466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48" name="Ink 47"/>
              <p14:cNvContentPartPr/>
              <p14:nvPr/>
            </p14:nvContentPartPr>
            <p14:xfrm>
              <a:off x="4639310" y="3429000"/>
              <a:ext cx="1645920" cy="1611630"/>
            </p14:xfrm>
          </p:contentPart>
        </mc:Choice>
        <mc:Fallback xmlns="">
          <p:pic>
            <p:nvPicPr>
              <p:cNvPr id="48" name="Ink 47"/>
            </p:nvPicPr>
            <p:blipFill>
              <a:blip r:embed="rId10"/>
            </p:blipFill>
            <p:spPr>
              <a:xfrm>
                <a:off x="4639310" y="3429000"/>
                <a:ext cx="1645920" cy="161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49" name="Ink 48"/>
              <p14:cNvContentPartPr/>
              <p14:nvPr/>
            </p14:nvContentPartPr>
            <p14:xfrm>
              <a:off x="6078855" y="3394710"/>
              <a:ext cx="206375" cy="1085850"/>
            </p14:xfrm>
          </p:contentPart>
        </mc:Choice>
        <mc:Fallback xmlns="">
          <p:pic>
            <p:nvPicPr>
              <p:cNvPr id="49" name="Ink 48"/>
            </p:nvPicPr>
            <p:blipFill>
              <a:blip r:embed="rId12"/>
            </p:blipFill>
            <p:spPr>
              <a:xfrm>
                <a:off x="6078855" y="3394710"/>
                <a:ext cx="206375" cy="1085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53" name="Ink 52"/>
              <p14:cNvContentPartPr/>
              <p14:nvPr/>
            </p14:nvContentPartPr>
            <p14:xfrm>
              <a:off x="5975985" y="4399915"/>
              <a:ext cx="788670" cy="308610"/>
            </p14:xfrm>
          </p:contentPart>
        </mc:Choice>
        <mc:Fallback xmlns="">
          <p:pic>
            <p:nvPicPr>
              <p:cNvPr id="53" name="Ink 52"/>
            </p:nvPicPr>
            <p:blipFill>
              <a:blip r:embed="rId14"/>
            </p:blipFill>
            <p:spPr>
              <a:xfrm>
                <a:off x="5975985" y="4399915"/>
                <a:ext cx="788670" cy="30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54" name="Ink 53"/>
              <p14:cNvContentPartPr/>
              <p14:nvPr/>
            </p14:nvContentPartPr>
            <p14:xfrm>
              <a:off x="5668010" y="4479925"/>
              <a:ext cx="342900" cy="229235"/>
            </p14:xfrm>
          </p:contentPart>
        </mc:Choice>
        <mc:Fallback xmlns="">
          <p:pic>
            <p:nvPicPr>
              <p:cNvPr id="54" name="Ink 53"/>
            </p:nvPicPr>
            <p:blipFill>
              <a:blip r:embed="rId16"/>
            </p:blipFill>
            <p:spPr>
              <a:xfrm>
                <a:off x="5668010" y="4479925"/>
                <a:ext cx="342900" cy="229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55" name="Ink 54"/>
              <p14:cNvContentPartPr/>
              <p14:nvPr/>
            </p14:nvContentPartPr>
            <p14:xfrm>
              <a:off x="4833620" y="4468495"/>
              <a:ext cx="869315" cy="1348740"/>
            </p14:xfrm>
          </p:contentPart>
        </mc:Choice>
        <mc:Fallback xmlns="">
          <p:pic>
            <p:nvPicPr>
              <p:cNvPr id="55" name="Ink 54"/>
            </p:nvPicPr>
            <p:blipFill>
              <a:blip r:embed="rId18"/>
            </p:blipFill>
            <p:spPr>
              <a:xfrm>
                <a:off x="4833620" y="4468495"/>
                <a:ext cx="869315" cy="1348740"/>
              </a:xfrm>
              <a:prstGeom prst="rect"/>
            </p:spPr>
          </p:pic>
        </mc:Fallback>
      </mc:AlternateContent>
      <p:pic>
        <p:nvPicPr>
          <p:cNvPr id="2" name="Picture 1" descr="lotus-tower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950" y="2743200"/>
            <a:ext cx="3079115" cy="1965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Shape 2"/>
          <p:cNvSpPr/>
          <p:nvPr/>
        </p:nvSpPr>
        <p:spPr>
          <a:xfrm>
            <a:off x="116840" y="320675"/>
            <a:ext cx="3310255" cy="307403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МАГИЧЕСКАЯ МОЗАЙКА</a:t>
            </a:r>
            <a:endParaRPr lang="ru-RU" altLang="en-US" b="1">
              <a:solidFill>
                <a:schemeClr val="accent3"/>
              </a:solidFill>
              <a:highlight>
                <a:srgbClr val="00008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ЦЕЙЛОНА 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4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Night / 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5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Days</a:t>
            </a:r>
            <a:b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Пинавелла, Нувара Элия. 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1176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31" descr="Dambulla_Royal_Cave_Temple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3660" y="2228215"/>
            <a:ext cx="2931160" cy="1326515"/>
          </a:xfrm>
          <a:prstGeom prst="rect">
            <a:avLst/>
          </a:prstGeom>
        </p:spPr>
      </p:pic>
      <p:pic>
        <p:nvPicPr>
          <p:cNvPr id="33" name="Picture 32" descr="peradeni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660" y="3664585"/>
            <a:ext cx="2941320" cy="1294130"/>
          </a:xfrm>
          <a:prstGeom prst="rect">
            <a:avLst/>
          </a:prstGeom>
        </p:spPr>
      </p:pic>
      <p:pic>
        <p:nvPicPr>
          <p:cNvPr id="36" name="Picture 35" descr="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110" y="5042535"/>
            <a:ext cx="3225800" cy="1593850"/>
          </a:xfrm>
          <a:prstGeom prst="rect">
            <a:avLst/>
          </a:prstGeom>
        </p:spPr>
      </p:pic>
      <p:pic>
        <p:nvPicPr>
          <p:cNvPr id="38" name="Picture 37" descr="krepost-sigiriy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625" y="320675"/>
            <a:ext cx="2649220" cy="1797685"/>
          </a:xfrm>
          <a:prstGeom prst="rect">
            <a:avLst/>
          </a:prstGeom>
        </p:spPr>
      </p:pic>
      <p:pic>
        <p:nvPicPr>
          <p:cNvPr id="39" name="Google Shape;23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18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0"/>
            <a:ext cx="512635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46" name="Ink 45"/>
              <p14:cNvContentPartPr/>
              <p14:nvPr/>
            </p14:nvContentPartPr>
            <p14:xfrm>
              <a:off x="6456045" y="2994660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8"/>
            </p:blipFill>
            <p:spPr>
              <a:xfrm>
                <a:off x="6456045" y="299466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48" name="Ink 47"/>
              <p14:cNvContentPartPr/>
              <p14:nvPr/>
            </p14:nvContentPartPr>
            <p14:xfrm>
              <a:off x="4639310" y="3429000"/>
              <a:ext cx="1645920" cy="1611630"/>
            </p14:xfrm>
          </p:contentPart>
        </mc:Choice>
        <mc:Fallback xmlns="">
          <p:pic>
            <p:nvPicPr>
              <p:cNvPr id="48" name="Ink 47"/>
            </p:nvPicPr>
            <p:blipFill>
              <a:blip r:embed="rId10"/>
            </p:blipFill>
            <p:spPr>
              <a:xfrm>
                <a:off x="4639310" y="3429000"/>
                <a:ext cx="1645920" cy="161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49" name="Ink 48"/>
              <p14:cNvContentPartPr/>
              <p14:nvPr/>
            </p14:nvContentPartPr>
            <p14:xfrm>
              <a:off x="6078855" y="3394710"/>
              <a:ext cx="206375" cy="1085850"/>
            </p14:xfrm>
          </p:contentPart>
        </mc:Choice>
        <mc:Fallback xmlns="">
          <p:pic>
            <p:nvPicPr>
              <p:cNvPr id="49" name="Ink 48"/>
            </p:nvPicPr>
            <p:blipFill>
              <a:blip r:embed="rId12"/>
            </p:blipFill>
            <p:spPr>
              <a:xfrm>
                <a:off x="6078855" y="3394710"/>
                <a:ext cx="206375" cy="1085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53" name="Ink 52"/>
              <p14:cNvContentPartPr/>
              <p14:nvPr/>
            </p14:nvContentPartPr>
            <p14:xfrm>
              <a:off x="5975985" y="4399915"/>
              <a:ext cx="788670" cy="308610"/>
            </p14:xfrm>
          </p:contentPart>
        </mc:Choice>
        <mc:Fallback xmlns="">
          <p:pic>
            <p:nvPicPr>
              <p:cNvPr id="53" name="Ink 52"/>
            </p:nvPicPr>
            <p:blipFill>
              <a:blip r:embed="rId14"/>
            </p:blipFill>
            <p:spPr>
              <a:xfrm>
                <a:off x="5975985" y="4399915"/>
                <a:ext cx="788670" cy="30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54" name="Ink 53"/>
              <p14:cNvContentPartPr/>
              <p14:nvPr/>
            </p14:nvContentPartPr>
            <p14:xfrm>
              <a:off x="5668010" y="4479925"/>
              <a:ext cx="342900" cy="229235"/>
            </p14:xfrm>
          </p:contentPart>
        </mc:Choice>
        <mc:Fallback xmlns="">
          <p:pic>
            <p:nvPicPr>
              <p:cNvPr id="54" name="Ink 53"/>
            </p:nvPicPr>
            <p:blipFill>
              <a:blip r:embed="rId16"/>
            </p:blipFill>
            <p:spPr>
              <a:xfrm>
                <a:off x="5668010" y="4479925"/>
                <a:ext cx="342900" cy="229235"/>
              </a:xfrm>
              <a:prstGeom prst="rect"/>
            </p:spPr>
          </p:pic>
        </mc:Fallback>
      </mc:AlternateContent>
      <p:pic>
        <p:nvPicPr>
          <p:cNvPr id="2" name="Picture 1" descr="lotus-tower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475" y="3481705"/>
            <a:ext cx="3227070" cy="1453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4" name="Ink 3"/>
              <p14:cNvContentPartPr/>
              <p14:nvPr/>
            </p14:nvContentPartPr>
            <p14:xfrm>
              <a:off x="5678805" y="4457065"/>
              <a:ext cx="320040" cy="572135"/>
            </p14:xfrm>
          </p:contentPart>
        </mc:Choice>
        <mc:Fallback xmlns="">
          <p:pic>
            <p:nvPicPr>
              <p:cNvPr id="4" name="Ink 3"/>
            </p:nvPicPr>
            <p:blipFill>
              <a:blip r:embed="rId19"/>
            </p:blipFill>
            <p:spPr>
              <a:xfrm>
                <a:off x="5678805" y="4457065"/>
                <a:ext cx="320040" cy="57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5" name="Ink 4"/>
              <p14:cNvContentPartPr/>
              <p14:nvPr/>
            </p14:nvContentPartPr>
            <p14:xfrm>
              <a:off x="5998210" y="4925695"/>
              <a:ext cx="1234440" cy="171450"/>
            </p14:xfrm>
          </p:contentPart>
        </mc:Choice>
        <mc:Fallback xmlns="">
          <p:pic>
            <p:nvPicPr>
              <p:cNvPr id="5" name="Ink 4"/>
            </p:nvPicPr>
            <p:blipFill>
              <a:blip r:embed="rId21"/>
            </p:blipFill>
            <p:spPr>
              <a:xfrm>
                <a:off x="5998210" y="4925695"/>
                <a:ext cx="1234440" cy="171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6" name="Ink 5"/>
              <p14:cNvContentPartPr/>
              <p14:nvPr/>
            </p14:nvContentPartPr>
            <p14:xfrm>
              <a:off x="9003665" y="12065"/>
              <a:ext cx="360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23"/>
            </p:blipFill>
            <p:spPr>
              <a:xfrm>
                <a:off x="9003665" y="1206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8" name="Ink 7"/>
              <p14:cNvContentPartPr/>
              <p14:nvPr/>
            </p14:nvContentPartPr>
            <p14:xfrm>
              <a:off x="7106920" y="5085080"/>
              <a:ext cx="360" cy="360"/>
            </p14:xfrm>
          </p:contentPart>
        </mc:Choice>
        <mc:Fallback xmlns="">
          <p:pic>
            <p:nvPicPr>
              <p:cNvPr id="8" name="Ink 7"/>
            </p:nvPicPr>
            <p:blipFill>
              <a:blip r:embed="rId23"/>
            </p:blipFill>
            <p:spPr>
              <a:xfrm>
                <a:off x="7106920" y="508508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9" name="Ink 8"/>
              <p14:cNvContentPartPr/>
              <p14:nvPr/>
            </p14:nvContentPartPr>
            <p14:xfrm>
              <a:off x="4981575" y="5130800"/>
              <a:ext cx="2171700" cy="994410"/>
            </p14:xfrm>
          </p:contentPart>
        </mc:Choice>
        <mc:Fallback xmlns="">
          <p:pic>
            <p:nvPicPr>
              <p:cNvPr id="9" name="Ink 8"/>
            </p:nvPicPr>
            <p:blipFill>
              <a:blip r:embed="rId26"/>
            </p:blipFill>
            <p:spPr>
              <a:xfrm>
                <a:off x="4981575" y="5130800"/>
                <a:ext cx="2171700" cy="994410"/>
              </a:xfrm>
              <a:prstGeom prst="rect"/>
            </p:spPr>
          </p:pic>
        </mc:Fallback>
      </mc:AlternateContent>
      <p:pic>
        <p:nvPicPr>
          <p:cNvPr id="10" name="Picture 9" descr="ne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63660" y="5118735"/>
            <a:ext cx="2980055" cy="1579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Shape 2"/>
          <p:cNvSpPr/>
          <p:nvPr/>
        </p:nvSpPr>
        <p:spPr>
          <a:xfrm>
            <a:off x="116840" y="320675"/>
            <a:ext cx="3310255" cy="307403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ru-RU" altLang="en-US" b="1">
                <a:solidFill>
                  <a:schemeClr val="accent3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КРУГОВОЙ ТУР ПО ШРИ ЛАНКЕ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Night /  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Days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размещение в отелях 3*,4*,5*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 Коломбо, Сигирии,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Дамбула, Канди, Парадения, Пинавелла. Нувара Элия, Элла, Ялла.Галле.  Отдых на океане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ЦЕНА 1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DBL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1520 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USD (4*)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31" descr="Dambulla_Royal_Cave_Temple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" y="5042535"/>
            <a:ext cx="3515360" cy="1586865"/>
          </a:xfrm>
          <a:prstGeom prst="rect">
            <a:avLst/>
          </a:prstGeom>
        </p:spPr>
      </p:pic>
      <p:pic>
        <p:nvPicPr>
          <p:cNvPr id="33" name="Picture 32" descr="peradeni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240" y="702945"/>
            <a:ext cx="3508375" cy="1475105"/>
          </a:xfrm>
          <a:prstGeom prst="rect">
            <a:avLst/>
          </a:prstGeom>
        </p:spPr>
      </p:pic>
      <p:pic>
        <p:nvPicPr>
          <p:cNvPr id="36" name="Picture 35" descr="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50175" y="2388235"/>
            <a:ext cx="1828800" cy="1866265"/>
          </a:xfrm>
          <a:prstGeom prst="rect">
            <a:avLst/>
          </a:prstGeom>
        </p:spPr>
      </p:pic>
      <p:pic>
        <p:nvPicPr>
          <p:cNvPr id="38" name="Picture 37" descr="krepost-sigiriy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275" y="3507740"/>
            <a:ext cx="2094865" cy="1421765"/>
          </a:xfrm>
          <a:prstGeom prst="rect">
            <a:avLst/>
          </a:prstGeom>
        </p:spPr>
      </p:pic>
      <p:pic>
        <p:nvPicPr>
          <p:cNvPr id="39" name="Google Shape;23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7115" y="138430"/>
            <a:ext cx="2030730" cy="4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18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0" y="0"/>
            <a:ext cx="468693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46" name="Ink 45"/>
              <p14:cNvContentPartPr/>
              <p14:nvPr/>
            </p14:nvContentPartPr>
            <p14:xfrm>
              <a:off x="6456045" y="2994660"/>
              <a:ext cx="635" cy="635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8"/>
            </p:blipFill>
            <p:spPr>
              <a:xfrm>
                <a:off x="6456045" y="299466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48" name="Ink 47"/>
              <p14:cNvContentPartPr/>
              <p14:nvPr/>
            </p14:nvContentPartPr>
            <p14:xfrm>
              <a:off x="4639310" y="3429000"/>
              <a:ext cx="1645920" cy="1611630"/>
            </p14:xfrm>
          </p:contentPart>
        </mc:Choice>
        <mc:Fallback xmlns="">
          <p:pic>
            <p:nvPicPr>
              <p:cNvPr id="48" name="Ink 47"/>
            </p:nvPicPr>
            <p:blipFill>
              <a:blip r:embed="rId10"/>
            </p:blipFill>
            <p:spPr>
              <a:xfrm>
                <a:off x="4639310" y="3429000"/>
                <a:ext cx="1645920" cy="161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49" name="Ink 48"/>
              <p14:cNvContentPartPr/>
              <p14:nvPr/>
            </p14:nvContentPartPr>
            <p14:xfrm>
              <a:off x="6078855" y="3394710"/>
              <a:ext cx="206375" cy="1085850"/>
            </p14:xfrm>
          </p:contentPart>
        </mc:Choice>
        <mc:Fallback xmlns="">
          <p:pic>
            <p:nvPicPr>
              <p:cNvPr id="49" name="Ink 48"/>
            </p:nvPicPr>
            <p:blipFill>
              <a:blip r:embed="rId12"/>
            </p:blipFill>
            <p:spPr>
              <a:xfrm>
                <a:off x="6078855" y="3394710"/>
                <a:ext cx="206375" cy="1085850"/>
              </a:xfrm>
              <a:prstGeom prst="rect"/>
            </p:spPr>
          </p:pic>
        </mc:Fallback>
      </mc:AlternateContent>
      <p:pic>
        <p:nvPicPr>
          <p:cNvPr id="2" name="Picture 1" descr="lotus-tow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475" y="3481705"/>
            <a:ext cx="1784350" cy="1453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6" name="Ink 5"/>
              <p14:cNvContentPartPr/>
              <p14:nvPr/>
            </p14:nvContentPartPr>
            <p14:xfrm>
              <a:off x="9003665" y="12065"/>
              <a:ext cx="360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15"/>
            </p:blipFill>
            <p:spPr>
              <a:xfrm>
                <a:off x="9003665" y="1206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8" name="Ink 7"/>
              <p14:cNvContentPartPr/>
              <p14:nvPr/>
            </p14:nvContentPartPr>
            <p14:xfrm>
              <a:off x="7106920" y="5085080"/>
              <a:ext cx="360" cy="360"/>
            </p14:xfrm>
          </p:contentPart>
        </mc:Choice>
        <mc:Fallback xmlns="">
          <p:pic>
            <p:nvPicPr>
              <p:cNvPr id="8" name="Ink 7"/>
            </p:nvPicPr>
            <p:blipFill>
              <a:blip r:embed="rId15"/>
            </p:blipFill>
            <p:spPr>
              <a:xfrm>
                <a:off x="7106920" y="5085080"/>
                <a:ext cx="360" cy="360"/>
              </a:xfrm>
              <a:prstGeom prst="rect"/>
            </p:spPr>
          </p:pic>
        </mc:Fallback>
      </mc:AlternateContent>
      <p:pic>
        <p:nvPicPr>
          <p:cNvPr id="10" name="Picture 9" descr="ne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58985" y="2263140"/>
            <a:ext cx="2438400" cy="2064385"/>
          </a:xfrm>
          <a:prstGeom prst="rect">
            <a:avLst/>
          </a:prstGeom>
        </p:spPr>
      </p:pic>
      <p:pic>
        <p:nvPicPr>
          <p:cNvPr id="3" name="Picture 2" descr="sf09vwq0i78urby03af7uxq9p2hb79cl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91525" y="4327525"/>
            <a:ext cx="3706495" cy="1078865"/>
          </a:xfrm>
          <a:prstGeom prst="rect">
            <a:avLst/>
          </a:prstGeom>
        </p:spPr>
      </p:pic>
      <p:pic>
        <p:nvPicPr>
          <p:cNvPr id="7" name="Picture 6" descr="gorod-gall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21625" y="5479415"/>
            <a:ext cx="2832735" cy="1169035"/>
          </a:xfrm>
          <a:prstGeom prst="rect">
            <a:avLst/>
          </a:prstGeom>
        </p:spPr>
      </p:pic>
      <p:pic>
        <p:nvPicPr>
          <p:cNvPr id="11" name="Picture 10" descr="safari_in_yala_national_park_3_50c765a0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22940" y="5455920"/>
            <a:ext cx="1275715" cy="11976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15" name="Ink 14"/>
              <p14:cNvContentPartPr/>
              <p14:nvPr/>
            </p14:nvContentPartPr>
            <p14:xfrm>
              <a:off x="5203825" y="5653405"/>
              <a:ext cx="1819275" cy="846455"/>
            </p14:xfrm>
          </p:contentPart>
        </mc:Choice>
        <mc:Fallback xmlns="">
          <p:pic>
            <p:nvPicPr>
              <p:cNvPr id="15" name="Ink 14"/>
            </p:nvPicPr>
            <p:blipFill>
              <a:blip r:embed="rId22"/>
            </p:blipFill>
            <p:spPr>
              <a:xfrm>
                <a:off x="5203825" y="5653405"/>
                <a:ext cx="1819275" cy="846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3" p14:bwMode="auto">
            <p14:nvContentPartPr>
              <p14:cNvPr id="16" name="Ink 15"/>
              <p14:cNvContentPartPr/>
              <p14:nvPr/>
            </p14:nvContentPartPr>
            <p14:xfrm>
              <a:off x="6096000" y="4831080"/>
              <a:ext cx="961390" cy="266065"/>
            </p14:xfrm>
          </p:contentPart>
        </mc:Choice>
        <mc:Fallback xmlns="">
          <p:pic>
            <p:nvPicPr>
              <p:cNvPr id="16" name="Ink 15"/>
            </p:nvPicPr>
            <p:blipFill>
              <a:blip r:embed="rId24"/>
            </p:blipFill>
            <p:spPr>
              <a:xfrm>
                <a:off x="6096000" y="4831080"/>
                <a:ext cx="961390" cy="26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17" name="Ink 16"/>
              <p14:cNvContentPartPr/>
              <p14:nvPr/>
            </p14:nvContentPartPr>
            <p14:xfrm>
              <a:off x="7150100" y="5224780"/>
              <a:ext cx="360" cy="360"/>
            </p14:xfrm>
          </p:contentPart>
        </mc:Choice>
        <mc:Fallback xmlns="">
          <p:pic>
            <p:nvPicPr>
              <p:cNvPr id="17" name="Ink 16"/>
            </p:nvPicPr>
            <p:blipFill>
              <a:blip r:embed="rId26"/>
            </p:blipFill>
            <p:spPr>
              <a:xfrm>
                <a:off x="7150100" y="5224780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7" p14:bwMode="auto">
            <p14:nvContentPartPr>
              <p14:cNvPr id="19" name="Ink 18"/>
              <p14:cNvContentPartPr/>
              <p14:nvPr/>
            </p14:nvContentPartPr>
            <p14:xfrm>
              <a:off x="6304280" y="5073650"/>
              <a:ext cx="660400" cy="244475"/>
            </p14:xfrm>
          </p:contentPart>
        </mc:Choice>
        <mc:Fallback xmlns="">
          <p:pic>
            <p:nvPicPr>
              <p:cNvPr id="19" name="Ink 18"/>
            </p:nvPicPr>
            <p:blipFill>
              <a:blip r:embed="rId28"/>
            </p:blipFill>
            <p:spPr>
              <a:xfrm>
                <a:off x="6304280" y="5073650"/>
                <a:ext cx="660400" cy="244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9" p14:bwMode="auto">
            <p14:nvContentPartPr>
              <p14:cNvPr id="20" name="Ink 19"/>
              <p14:cNvContentPartPr/>
              <p14:nvPr/>
            </p14:nvContentPartPr>
            <p14:xfrm>
              <a:off x="6559550" y="5178425"/>
              <a:ext cx="440690" cy="487045"/>
            </p14:xfrm>
          </p:contentPart>
        </mc:Choice>
        <mc:Fallback xmlns="">
          <p:pic>
            <p:nvPicPr>
              <p:cNvPr id="20" name="Ink 19"/>
            </p:nvPicPr>
            <p:blipFill>
              <a:blip r:embed="rId30"/>
            </p:blipFill>
            <p:spPr>
              <a:xfrm>
                <a:off x="6559550" y="5178425"/>
                <a:ext cx="440690" cy="487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1" p14:bwMode="auto">
            <p14:nvContentPartPr>
              <p14:cNvPr id="22" name="Ink 21"/>
              <p14:cNvContentPartPr/>
              <p14:nvPr/>
            </p14:nvContentPartPr>
            <p14:xfrm>
              <a:off x="5667375" y="4378960"/>
              <a:ext cx="996315" cy="370840"/>
            </p14:xfrm>
          </p:contentPart>
        </mc:Choice>
        <mc:Fallback xmlns="">
          <p:pic>
            <p:nvPicPr>
              <p:cNvPr id="22" name="Ink 21"/>
            </p:nvPicPr>
            <p:blipFill>
              <a:blip r:embed="rId32"/>
            </p:blipFill>
            <p:spPr>
              <a:xfrm>
                <a:off x="5667375" y="4378960"/>
                <a:ext cx="996315" cy="37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3" p14:bwMode="auto">
            <p14:nvContentPartPr>
              <p14:cNvPr id="23" name="Ink 22"/>
              <p14:cNvContentPartPr/>
              <p14:nvPr/>
            </p14:nvContentPartPr>
            <p14:xfrm>
              <a:off x="4960620" y="4495165"/>
              <a:ext cx="661035" cy="46990"/>
            </p14:xfrm>
          </p:contentPart>
        </mc:Choice>
        <mc:Fallback xmlns="">
          <p:pic>
            <p:nvPicPr>
              <p:cNvPr id="23" name="Ink 22"/>
            </p:nvPicPr>
            <p:blipFill>
              <a:blip r:embed="rId34"/>
            </p:blipFill>
            <p:spPr>
              <a:xfrm>
                <a:off x="4960620" y="4495165"/>
                <a:ext cx="661035" cy="4699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655" y="0"/>
            <a:ext cx="12192635" cy="6858635"/>
          </a:xfrm>
          <a:prstGeom prst="rect">
            <a:avLst/>
          </a:prstGeom>
        </p:spPr>
      </p:pic>
      <p:pic>
        <p:nvPicPr>
          <p:cNvPr id="642" name="Google Shape;642;p7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44710" y="274955"/>
            <a:ext cx="203454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2"/>
          <p:cNvSpPr txBox="1"/>
          <p:nvPr/>
        </p:nvSpPr>
        <p:spPr>
          <a:xfrm>
            <a:off x="609600" y="186690"/>
            <a:ext cx="8269605" cy="100139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ЭКСКЛЮЗИВНЫЙ! Групповой тур:</a:t>
            </a:r>
            <a:b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Ш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РИ ЛАНКА 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+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АЛЬДИВЫ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!</a:t>
            </a:r>
            <a:endParaRPr lang="en-US" altLang="en-US" sz="280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1453515" y="1771015"/>
            <a:ext cx="5299075" cy="43497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Даты тура</a:t>
            </a: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</a:t>
            </a:r>
            <a:r>
              <a:rPr lang="en-US">
                <a:solidFill>
                  <a:schemeClr val="tx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en-US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en-US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 16.04 по 27.04.2026 – 11н (10+1)</a:t>
            </a:r>
            <a:br>
              <a:rPr lang="en-US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5" name="Shape 2"/>
          <p:cNvSpPr/>
          <p:nvPr/>
        </p:nvSpPr>
        <p:spPr>
          <a:xfrm>
            <a:off x="523240" y="2430780"/>
            <a:ext cx="11370310" cy="359346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br>
              <a:rPr lang="en-US" altLang="en-US"/>
            </a:br>
            <a:r>
              <a:rPr lang="en-US" altLang="en-US"/>
              <a:t> 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523240" y="2559050"/>
            <a:ext cx="11180445" cy="3662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</a:t>
            </a:r>
            <a:r>
              <a:rPr lang="ru-RU" altLang="en-US" sz="24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АРШРУТ ТУРА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</a:t>
            </a:r>
            <a:endParaRPr sz="2400" b="1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charset="0"/>
                <a:ea typeface="Georgia" panose="02040502050405020303"/>
                <a:cs typeface="Times New Roman" panose="02020603050405020304" charset="0"/>
                <a:sym typeface="Georgia" panose="02040502050405020303"/>
              </a:rPr>
              <a:t>Шри Ланка 5н. Экскурсионный тур с Нац. парком Яла+ 5н. Мальдивы</a:t>
            </a:r>
            <a:endParaRPr lang="en-US" altLang="en-US" sz="240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charset="0"/>
              <a:ea typeface="Georgia" panose="02040502050405020303"/>
              <a:cs typeface="Times New Roman" panose="02020603050405020304" charset="0"/>
              <a:sym typeface="Georgia" panose="02040502050405020303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charset="0"/>
                <a:ea typeface="Georgia" panose="02040502050405020303"/>
                <a:cs typeface="Times New Roman" panose="02020603050405020304" charset="0"/>
                <a:sym typeface="Georgia" panose="02040502050405020303"/>
              </a:rPr>
              <a:t>Отдых в отеле IFURU ISLAND MALDIVES 5* Premium 24 Hour All</a:t>
            </a:r>
            <a:br>
              <a:rPr lang="en-US" sz="240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charset="0"/>
                <a:ea typeface="Georgia" panose="02040502050405020303"/>
                <a:cs typeface="Times New Roman" panose="02020603050405020304" charset="0"/>
                <a:sym typeface="Georgia" panose="02040502050405020303"/>
              </a:rPr>
            </a:b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СТОИМОСТЬ ТУРА: </a:t>
            </a:r>
            <a:br>
              <a:rPr lang="en-US" sz="2400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1/DBL НВ + Premium  All - 2 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513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USD (возможно подселение, при наличие)</a:t>
            </a:r>
            <a:endParaRPr lang="en-U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✈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️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Ав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иаперелет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по маршруту: від 1 080 USD</a:t>
            </a:r>
            <a:endParaRPr lang="en-US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642" name="Google Shape;642;p7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44710" y="274955"/>
            <a:ext cx="203454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2"/>
          <p:cNvSpPr txBox="1"/>
          <p:nvPr/>
        </p:nvSpPr>
        <p:spPr>
          <a:xfrm>
            <a:off x="609600" y="186690"/>
            <a:ext cx="8269605" cy="100139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ЭКСКЛЮЗИВНЫЙ! Групповой тур:</a:t>
            </a:r>
            <a:b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Ш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РИ ЛАНКА 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+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</a:t>
            </a: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АЛЬДИВЫ</a:t>
            </a:r>
            <a:r>
              <a:rPr lang="en-US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!</a:t>
            </a:r>
            <a:endParaRPr lang="en-US" altLang="en-US" sz="280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35" name="Shape 2"/>
          <p:cNvSpPr/>
          <p:nvPr/>
        </p:nvSpPr>
        <p:spPr>
          <a:xfrm>
            <a:off x="333375" y="1417955"/>
            <a:ext cx="11676380" cy="526669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br>
              <a:rPr lang="en-US" altLang="en-US"/>
            </a:br>
            <a:r>
              <a:rPr lang="en-US" altLang="en-US"/>
              <a:t> 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523240" y="1651000"/>
            <a:ext cx="11180445" cy="5416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endParaRPr lang="ru-RU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10235" y="1513840"/>
            <a:ext cx="1116965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rgbClr val="FFC00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В программе тура Вас ждет:</a:t>
            </a:r>
            <a:br>
              <a:rPr lang="en-US" altLang="en-US" sz="2800">
                <a:solidFill>
                  <a:srgbClr val="FFC00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lang="en-US" altLang="en-US" sz="2800" b="0" i="0" strike="noStrike" cap="none">
              <a:solidFill>
                <a:srgbClr val="FFC00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Размещение в отелях 4-5*, с питанием НВ + Premium  All;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Сигирия «Семь новых чудес света»;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Канди (Львиная Скала, Зеркальная стена,Храм Зуба Будды);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Нувара Элия;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Королевский ботанический сад Перадения;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Чайная пла</a:t>
            </a:r>
            <a:r>
              <a:rPr lang="ru-RU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нтации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Яла, край джунглей и леопардов + утренний Сафари;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Обзорная экскурсия по Коломбо;</a:t>
            </a:r>
            <a:endParaRPr lang="en-US" altLang="en-US" sz="2800" b="0" i="0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Шикарный отдых на Мальдивах в отеле 5*</a:t>
            </a:r>
            <a:r>
              <a:rPr lang="en-US" altLang="en-US" sz="24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.</a:t>
            </a:r>
            <a:endParaRPr lang="en-US" altLang="en-US" sz="2400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 descr="iylEoL7Hgi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540"/>
            <a:ext cx="12192000" cy="6856095"/>
          </a:xfrm>
          <a:prstGeom prst="rect">
            <a:avLst/>
          </a:prstGeom>
        </p:spPr>
      </p:pic>
      <p:sp>
        <p:nvSpPr>
          <p:cNvPr id="637" name="Google Shape;637;p72"/>
          <p:cNvSpPr txBox="1"/>
          <p:nvPr/>
        </p:nvSpPr>
        <p:spPr>
          <a:xfrm>
            <a:off x="609600" y="186690"/>
            <a:ext cx="8269605" cy="661035"/>
          </a:xfrm>
          <a:prstGeom prst="rect">
            <a:avLst/>
          </a:prstGeom>
          <a:solidFill>
            <a:srgbClr val="0070C0">
              <a:alpha val="67058"/>
            </a:srgbClr>
          </a:solidFill>
          <a:ln w="9525"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ru-RU" altLang="en-US" sz="28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РЕКЛАМНЫЙ ТУР НА ШРИ ЛАНКУ</a:t>
            </a:r>
            <a:endParaRPr lang="ru-RU" altLang="en-US" sz="280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pic>
        <p:nvPicPr>
          <p:cNvPr id="642" name="Google Shape;642;p7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369425" y="274955"/>
            <a:ext cx="221234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hoto_2026-01-26_20-57-1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685" y="1674495"/>
            <a:ext cx="3013710" cy="4311015"/>
          </a:xfrm>
          <a:prstGeom prst="rect">
            <a:avLst/>
          </a:prstGeom>
        </p:spPr>
      </p:pic>
      <p:pic>
        <p:nvPicPr>
          <p:cNvPr id="14" name="Picture 13" descr="photo_2026-01-26_21-10-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1673860"/>
            <a:ext cx="3432175" cy="4312285"/>
          </a:xfrm>
          <a:prstGeom prst="rect">
            <a:avLst/>
          </a:prstGeom>
        </p:spPr>
      </p:pic>
      <p:sp>
        <p:nvSpPr>
          <p:cNvPr id="19" name="Shape 2"/>
          <p:cNvSpPr/>
          <p:nvPr/>
        </p:nvSpPr>
        <p:spPr>
          <a:xfrm>
            <a:off x="3975735" y="1073785"/>
            <a:ext cx="4481830" cy="5346065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uk-UA" altLang="ru-RU"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uk-UA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АНОНС</a:t>
            </a: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 b="1"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Даты тура</a:t>
            </a:r>
            <a:r>
              <a:rPr lang="en-US" sz="2000"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 </a:t>
            </a: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15.04 - 26.04.2026 </a:t>
            </a:r>
            <a:b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10+1 ночей</a:t>
            </a:r>
            <a:b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uk-UA" altLang="en-US" sz="2000" b="1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Количество мест</a:t>
            </a: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 10 </a:t>
            </a:r>
            <a:b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sz="20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</a:t>
            </a:r>
            <a:r>
              <a:rPr lang="ru-RU" altLang="en-US" sz="20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АРШРУТ ТУРА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</a:t>
            </a:r>
            <a:br>
              <a:rPr lang="en-US" sz="20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uk-UA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Екскурсионная програма 4 ночи, 5 ночей инспекции отелей юго - восточного побережья</a:t>
            </a:r>
            <a:r>
              <a:rPr lang="ru-RU" altLang="uk-UA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uk-UA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ru-RU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ы</a:t>
            </a:r>
            <a:r>
              <a:rPr lang="uk-UA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ходной</a:t>
            </a:r>
            <a:r>
              <a:rPr lang="ru-RU" altLang="uk-UA" sz="20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 у океана!</a:t>
            </a:r>
            <a:endParaRPr sz="20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СТОИМОСТЬ ТУРА: </a:t>
            </a:r>
            <a:br>
              <a:rPr lang="en-US" sz="2000">
                <a:solidFill>
                  <a:srgbClr val="0070C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1/DBL НВ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1/DBL 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790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USD </a:t>
            </a:r>
            <a:b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✈️ Ав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иаперелет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по маршруту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дополнительно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b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696 USD  USD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endParaRPr lang="uk-UA" altLang="en-US" sz="2000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572375" y="-28575"/>
            <a:ext cx="3095625" cy="132238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>
            <p:ph type="body" idx="1"/>
          </p:nvPr>
        </p:nvSpPr>
        <p:spPr>
          <a:xfrm>
            <a:off x="960120" y="1150620"/>
            <a:ext cx="9456420" cy="5492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НАШИ ОСОБЕННОСТИ И ПРЕИМУЩЕСТВА: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960755" y="1967230"/>
            <a:ext cx="6705600" cy="4506595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НАШ ДЕВИЗ: </a:t>
            </a: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делать так, чтобы по предлагаемым направлениям предоставлялся лучший сервис, но ПРИ ЭТОМ по самым выгодным и конкурентоспособным ценам (массовые туроператоры) </a:t>
            </a:r>
            <a:b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Огромным и очень важным отличием между нами является то, что МЫ всегда агенто ориентированы, а это:</a:t>
            </a:r>
            <a:endParaRPr lang="en-US"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скорость реагирования на запросы (просчеты);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максимально удобные варианты оплаты (согласно законодательству);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Прямой доступ к менеджерам для оперативного решения любых вопросов (подтверждение, аннулирование, запросы туристов в городе отдыха)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Круглосуточная горячая линия для всех наших гостей Online поддержка через Viber, WhatsApp, Telegram и т.д.).</a:t>
            </a:r>
            <a:b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TRAVEL BRIDGE - ВАШ ЭКСКЛЮЗИВНЫЙ ТУРОПЕРАТОР!</a:t>
            </a:r>
            <a:endParaRPr sz="1600" b="1" i="1" u="none" strike="noStrike" cap="none">
              <a:solidFill>
                <a:srgbClr val="0070C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cxnSp>
        <p:nvCxnSpPr>
          <p:cNvPr id="137" name="Google Shape;137;p3"/>
          <p:cNvCxnSpPr/>
          <p:nvPr/>
        </p:nvCxnSpPr>
        <p:spPr>
          <a:xfrm>
            <a:off x="3000375" y="0"/>
            <a:ext cx="0" cy="1150937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3"/>
          <p:cNvCxnSpPr/>
          <p:nvPr/>
        </p:nvCxnSpPr>
        <p:spPr>
          <a:xfrm>
            <a:off x="1524000" y="404812"/>
            <a:ext cx="1476375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3"/>
          <p:cNvCxnSpPr/>
          <p:nvPr/>
        </p:nvCxnSpPr>
        <p:spPr>
          <a:xfrm>
            <a:off x="1703387" y="1773237"/>
            <a:ext cx="6694487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0" name="Google Shape;140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48562" y="85725"/>
            <a:ext cx="2868612" cy="10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Нет описания фото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826375" y="1847850"/>
            <a:ext cx="2587625" cy="460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1"/>
          <p:cNvSpPr txBox="1"/>
          <p:nvPr>
            <p:ph type="body" idx="1"/>
          </p:nvPr>
        </p:nvSpPr>
        <p:spPr>
          <a:xfrm>
            <a:off x="514985" y="692785"/>
            <a:ext cx="11076940" cy="5492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ДЛЯ НАЧАЛА СОТРУДНИЧЕСТВА:</a:t>
            </a:r>
            <a:endParaRPr lang="en-US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743" name="Google Shape;743;p11"/>
          <p:cNvSpPr txBox="1"/>
          <p:nvPr/>
        </p:nvSpPr>
        <p:spPr>
          <a:xfrm>
            <a:off x="670560" y="1312545"/>
            <a:ext cx="6393180" cy="5283200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endParaRPr sz="1600" b="1" i="0" u="none" strike="noStrike" cap="none">
              <a:solidFill>
                <a:srgbClr val="404040"/>
              </a:solidFill>
              <a:latin typeface="Play" panose="00000500000000000000"/>
              <a:ea typeface="Play" panose="00000500000000000000"/>
              <a:cs typeface="Play" panose="0000050000000000000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1. Подписать договор</a:t>
            </a:r>
            <a:endParaRPr lang="en-US"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Раздел «Агентам»</a:t>
            </a:r>
            <a:endParaRPr lang="en-US"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2. Пройти регистрацию и форму Online</a:t>
            </a:r>
            <a:endParaRPr lang="en-US"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3. Запросы или заказы на бронирование на e-mail</a:t>
            </a:r>
            <a:endParaRPr lang="en-US"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4. Подтверждение + счет-фактура на e-mail</a:t>
            </a:r>
            <a:br>
              <a:rPr lang="en-US" sz="24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Ждем Ваши запросы!</a:t>
            </a:r>
            <a:endParaRPr sz="2400" b="1" i="1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pic>
        <p:nvPicPr>
          <p:cNvPr id="747" name="Google Shape;747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947910" y="191135"/>
            <a:ext cx="164338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1" descr="Результаты поиска изображений по запросу &quot;оплата&quot;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08495" y="4220845"/>
            <a:ext cx="4582160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008495" y="1242060"/>
            <a:ext cx="4583430" cy="2762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395" y="2355850"/>
            <a:ext cx="8996045" cy="891540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92D050"/>
                </a:solidFill>
                <a:latin typeface="Britannic Bold" panose="020B0903060703020204" charset="0"/>
                <a:cs typeface="Britannic Bold" panose="020B0903060703020204" charset="0"/>
              </a:rPr>
              <a:t>Thank you for your attention</a:t>
            </a:r>
            <a:r>
              <a:rPr lang="ru-RU" altLang="en-US" sz="4800" b="1" dirty="0">
                <a:solidFill>
                  <a:srgbClr val="92D050"/>
                </a:solidFill>
                <a:latin typeface="Britannic Bold" panose="020B0903060703020204" charset="0"/>
                <a:cs typeface="Britannic Bold" panose="020B0903060703020204" charset="0"/>
              </a:rPr>
              <a:t>!</a:t>
            </a:r>
            <a:endParaRPr lang="ru-RU" altLang="en-US" sz="4800" b="1" dirty="0">
              <a:solidFill>
                <a:srgbClr val="92D050"/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040" y="3362960"/>
            <a:ext cx="9881235" cy="2590800"/>
          </a:xfrm>
        </p:spPr>
        <p:txBody>
          <a:bodyPr>
            <a:no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📞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 Контакт для бро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нирования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ик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тор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я Погода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е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Менеджер напр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авления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>
                <a:latin typeface="Times New Roman" panose="02020603050405020304" charset="0"/>
                <a:cs typeface="Times New Roman" panose="02020603050405020304" charset="0"/>
              </a:rPr>
              <a:t>ШРИ ЛАНКА</a:t>
            </a:r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📧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 viktoria@travelbridge.com.ua</a:t>
            </a:r>
            <a:b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</a:rPr>
              <a:t>+3 80 99 355 47 86</a:t>
            </a:r>
            <a:endParaRPr lang="en-US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8" name="Google Shape;208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59835" y="902970"/>
            <a:ext cx="4526280" cy="145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/>
          <p:nvPr>
            <p:ph type="body" idx="1"/>
          </p:nvPr>
        </p:nvSpPr>
        <p:spPr>
          <a:xfrm>
            <a:off x="594995" y="1150620"/>
            <a:ext cx="9821545" cy="5492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НАПРАВЛЕНИЯ ОСЕНЬ-ВЕСНА 2026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594995" y="1772920"/>
            <a:ext cx="7084695" cy="4848225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ЭКСКЛЮЗИВНЫЕ НАПРАВЛЕНИЯ (представители DMC):</a:t>
            </a:r>
            <a:endParaRPr lang="en-US"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Кения;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Маврикий;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Мальдивские о-ва;</a:t>
            </a:r>
            <a:b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Страны Азии и Индийского океана</a:t>
            </a: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: ОАЭ, Сейшельские острова, Индонезия (Бали), Таиланд, Вьетнам, Филиппины, Малайзия, Танзания (Занзибар), Мадагаскар.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Летние направления: </a:t>
            </a: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Турция (VIP-гостиница Анталии и Эгейского побережья), Греция, Испания, Кипр.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Карибский бассейн: </a:t>
            </a:r>
            <a: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Доминиканская Республика, Мексика, Куба, Ямайка, Аруба</a:t>
            </a:r>
            <a:endParaRPr lang="en-US" sz="1600" b="0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404040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Портфолио направлений туроператора Travel Bridge постоянно растет…</a:t>
            </a:r>
            <a:br>
              <a:rPr lang="en-US" sz="1600" b="0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b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sz="1400" b="0" i="0" u="none" strike="noStrike" cap="none">
              <a:solidFill>
                <a:srgbClr val="000000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Arial" panose="020B0604020202020204"/>
            </a:endParaRPr>
          </a:p>
        </p:txBody>
      </p:sp>
      <p:cxnSp>
        <p:nvCxnSpPr>
          <p:cNvPr id="148" name="Google Shape;148;p5"/>
          <p:cNvCxnSpPr/>
          <p:nvPr/>
        </p:nvCxnSpPr>
        <p:spPr>
          <a:xfrm>
            <a:off x="3000375" y="0"/>
            <a:ext cx="0" cy="1150937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5"/>
          <p:cNvCxnSpPr/>
          <p:nvPr/>
        </p:nvCxnSpPr>
        <p:spPr>
          <a:xfrm>
            <a:off x="1524000" y="404812"/>
            <a:ext cx="1476375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5"/>
          <p:cNvCxnSpPr/>
          <p:nvPr/>
        </p:nvCxnSpPr>
        <p:spPr>
          <a:xfrm>
            <a:off x="1703387" y="1773237"/>
            <a:ext cx="6694487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548562" y="85725"/>
            <a:ext cx="2868612" cy="10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 descr="Возможно, это изображение 6 человек и текст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20012" y="4195762"/>
            <a:ext cx="2697162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 descr="Возможно, это изображение 1 человек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20012" y="1819275"/>
            <a:ext cx="2697162" cy="23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/>
          <p:nvPr>
            <p:ph type="body" idx="1"/>
          </p:nvPr>
        </p:nvSpPr>
        <p:spPr>
          <a:xfrm>
            <a:off x="739775" y="1150620"/>
            <a:ext cx="9676765" cy="54927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НАПРАВЛЕНИЯ ЛЕТО – 2026: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740410" y="1766570"/>
            <a:ext cx="6939280" cy="4854575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ЕВРОПА:</a:t>
            </a:r>
            <a:endParaRPr lang="en-US" sz="1600" b="1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Греция;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Испания (Майорка, Тенерифе, Континентальная часть);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Франция;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Кипр;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Португалия;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- Грузия;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Турция (VIP-отели Анталии и побережья Эгейского моря, Каппадокии, Стамбула)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Страны Индийского океана: 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Маврикий, Мальдивы, Сейшельские острова, Индонезия (Бали), Таиланд, Кения, Танзания (Занзибар).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Карибский бассейн: 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Доминиканская Республика, Мексика, Куба, Ямайка.</a:t>
            </a:r>
            <a:endParaRPr lang="en-US" sz="16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Портфолио направлений туроператора Travel Bridge постоянно растет…</a:t>
            </a:r>
            <a:br>
              <a:rPr lang="en-US" sz="1600" b="1" i="0" u="none" strike="noStrike" cap="none">
                <a:solidFill>
                  <a:srgbClr val="40404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br>
              <a:rPr lang="en-US" sz="1600" b="1" i="0" u="none" strike="noStrike" cap="none">
                <a:solidFill>
                  <a:srgbClr val="404040"/>
                </a:solidFill>
                <a:latin typeface="Play" panose="00000500000000000000"/>
                <a:ea typeface="Play" panose="00000500000000000000"/>
                <a:cs typeface="Play" panose="00000500000000000000"/>
                <a:sym typeface="Play" panose="00000500000000000000"/>
              </a:rPr>
            </a:b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0" name="Google Shape;160;p4"/>
          <p:cNvCxnSpPr/>
          <p:nvPr/>
        </p:nvCxnSpPr>
        <p:spPr>
          <a:xfrm>
            <a:off x="3000375" y="0"/>
            <a:ext cx="0" cy="1150937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4"/>
          <p:cNvCxnSpPr/>
          <p:nvPr/>
        </p:nvCxnSpPr>
        <p:spPr>
          <a:xfrm>
            <a:off x="1524000" y="404812"/>
            <a:ext cx="1476375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4"/>
          <p:cNvCxnSpPr/>
          <p:nvPr/>
        </p:nvCxnSpPr>
        <p:spPr>
          <a:xfrm>
            <a:off x="1703387" y="1773237"/>
            <a:ext cx="6694487" cy="0"/>
          </a:xfrm>
          <a:prstGeom prst="straightConnector1">
            <a:avLst/>
          </a:prstGeom>
          <a:noFill/>
          <a:ln w="9525" cap="flat" cmpd="sng">
            <a:solidFill>
              <a:srgbClr val="2F2F9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3" name="Google Shape;163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548562" y="85725"/>
            <a:ext cx="2868612" cy="10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 descr="Результаты поиска изображений по запросу &quot;ГРЕЦИЯ&quot;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8750" y="1814512"/>
            <a:ext cx="263842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Результаты поиска изображений по запросу &quot;ИСПАНИЯ С ФЛАГОМ&quot;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78750" y="4119562"/>
            <a:ext cx="2638425" cy="2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 descr="ae43b5e79a195d5b583144e3cd674d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2"/>
          <p:cNvSpPr txBox="1"/>
          <p:nvPr>
            <p:ph type="body" idx="1"/>
          </p:nvPr>
        </p:nvSpPr>
        <p:spPr>
          <a:xfrm>
            <a:off x="355600" y="647065"/>
            <a:ext cx="8554720" cy="52641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uk-UA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ПОЛЕТНАЯ ПРОГРАММА </a:t>
            </a:r>
            <a:endParaRPr lang="uk-UA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2" name="Google Shape;212;p4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10637" y="285115"/>
            <a:ext cx="2868612" cy="10652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"/>
          <p:cNvSpPr/>
          <p:nvPr/>
        </p:nvSpPr>
        <p:spPr>
          <a:xfrm>
            <a:off x="355600" y="1432560"/>
            <a:ext cx="5875655" cy="2143125"/>
          </a:xfrm>
          <a:prstGeom prst="roundRect">
            <a:avLst>
              <a:gd name="adj" fmla="val 4405"/>
            </a:avLst>
          </a:prstGeom>
          <a:solidFill>
            <a:srgbClr val="ABD3F6"/>
          </a:solidFill>
          <a:ln w="7620">
            <a:solidFill>
              <a:srgbClr val="B7D5CA"/>
            </a:solidFill>
            <a:prstDash val="solid"/>
          </a:ln>
        </p:spPr>
        <p:txBody>
          <a:bodyPr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ПОЛЬША:</a:t>
            </a:r>
            <a:br>
              <a:rPr lang="uk-UA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uk-UA" sz="2000" i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а/к </a:t>
            </a:r>
            <a:r>
              <a:rPr lang="en-US" sz="2000" i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ENTER AIR </a:t>
            </a:r>
            <a:br>
              <a:rPr 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из Варшавы и других городов</a:t>
            </a:r>
            <a:br>
              <a:rPr lang="ru-RU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 11 ночей. Прилет в Коломбо</a:t>
            </a:r>
            <a:br>
              <a:rPr lang="ru-RU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СТОИМОСТЬ: от </a:t>
            </a:r>
            <a:r>
              <a:rPr lang="en-US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792 $</a:t>
            </a:r>
            <a:r>
              <a:rPr lang="ru-RU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для 1 </a:t>
            </a:r>
            <a:r>
              <a:rPr lang="en-US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AD</a:t>
            </a:r>
            <a:endParaRPr lang="en-US" altLang="en-US" sz="2000" b="0" i="0" u="none" strike="noStrike" cap="none">
              <a:solidFill>
                <a:schemeClr val="dk2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вылеты каждую неделю с января по  март 2026</a:t>
            </a:r>
            <a:b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endParaRPr lang="en-US" sz="2000"/>
          </a:p>
        </p:txBody>
      </p:sp>
      <p:sp>
        <p:nvSpPr>
          <p:cNvPr id="3" name="Shape 4"/>
          <p:cNvSpPr/>
          <p:nvPr/>
        </p:nvSpPr>
        <p:spPr>
          <a:xfrm>
            <a:off x="355600" y="3834765"/>
            <a:ext cx="5875020" cy="2164715"/>
          </a:xfrm>
          <a:prstGeom prst="roundRect">
            <a:avLst>
              <a:gd name="adj" fmla="val 4405"/>
            </a:avLst>
          </a:prstGeom>
          <a:solidFill>
            <a:srgbClr val="ABD3F6"/>
          </a:solidFill>
          <a:ln w="7620">
            <a:solidFill>
              <a:srgbClr val="B7D5CA"/>
            </a:solidFill>
            <a:prstDash val="solid"/>
          </a:ln>
        </p:spPr>
        <p:txBody>
          <a:bodyPr/>
          <a:p>
            <a:r>
              <a:rPr lang="ru-RU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МОЛДОВА: </a:t>
            </a:r>
            <a:b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 sz="2000" i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а/к </a:t>
            </a:r>
            <a:r>
              <a:rPr lang="en-US" altLang="en-US" sz="2000" i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Sky Up</a:t>
            </a:r>
            <a:br>
              <a:rPr lang="en-US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Из Кишинева в Маттала</a:t>
            </a:r>
            <a:b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 12 ночей</a:t>
            </a:r>
            <a:b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СТОИМОСТЬ: от 1011 </a:t>
            </a:r>
            <a:r>
              <a:rPr lang="en-US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$</a:t>
            </a:r>
            <a:r>
              <a:rPr lang="ru-RU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для 1 </a:t>
            </a:r>
            <a:r>
              <a:rPr lang="en-US" altLang="en-US" sz="2000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AD</a:t>
            </a:r>
            <a:b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вылеты 2 раза в месяц с января по март 2026</a:t>
            </a:r>
            <a:endParaRPr lang="en-US" sz="2000"/>
          </a:p>
        </p:txBody>
      </p:sp>
      <p:sp>
        <p:nvSpPr>
          <p:cNvPr id="2" name="Text Box 1"/>
          <p:cNvSpPr txBox="1"/>
          <p:nvPr/>
        </p:nvSpPr>
        <p:spPr>
          <a:xfrm>
            <a:off x="542290" y="6209030"/>
            <a:ext cx="11106785" cy="398780"/>
          </a:xfrm>
          <a:prstGeom prst="rect">
            <a:avLst/>
          </a:prstGeom>
          <a:solidFill>
            <a:srgbClr val="EEEEEE"/>
          </a:solidFill>
        </p:spPr>
        <p:txBody>
          <a:bodyPr wrap="square" rtlCol="0" anchor="t">
            <a:sp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Регулярные рейсы можем подобрать под индивидуальные даты и страны вылета ваших туристов</a:t>
            </a:r>
            <a:r>
              <a:rPr lang="ru-RU" altLang="en-US" sz="2000">
                <a:solidFill>
                  <a:schemeClr val="dk2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!</a:t>
            </a:r>
            <a:endParaRPr lang="ru-RU" altLang="en-US" sz="2000">
              <a:solidFill>
                <a:schemeClr val="dk2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pic>
        <p:nvPicPr>
          <p:cNvPr id="8" name="Picture 7" descr="zmj7bk-f82bafedb16dd669d35ebc1884a38e4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960" y="1432560"/>
            <a:ext cx="5368290" cy="2331720"/>
          </a:xfrm>
          <a:prstGeom prst="rect">
            <a:avLst/>
          </a:prstGeom>
        </p:spPr>
      </p:pic>
      <p:pic>
        <p:nvPicPr>
          <p:cNvPr id="9" name="Picture 8" descr="model-samoleta-sky-up-zamovyty-vnebo-ua-1-a5715.740x4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60" y="3827780"/>
            <a:ext cx="5367655" cy="2127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/>
          <p:nvPr>
            <p:ph type="body" idx="1"/>
          </p:nvPr>
        </p:nvSpPr>
        <p:spPr>
          <a:xfrm>
            <a:off x="455295" y="186055"/>
            <a:ext cx="8749665" cy="745490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Правила въезда </a:t>
            </a:r>
            <a:r>
              <a:rPr lang="uk-UA" altLang="en-US" sz="28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 ШРИ ЛАНКУ</a:t>
            </a:r>
            <a:endParaRPr lang="uk-UA" altLang="en-US" sz="2800" b="1">
              <a:solidFill>
                <a:schemeClr val="lt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455295" y="1150620"/>
            <a:ext cx="11320780" cy="2745105"/>
          </a:xfrm>
          <a:prstGeom prst="rect">
            <a:avLst/>
          </a:prstGeom>
          <a:solidFill>
            <a:srgbClr val="A6A6A6">
              <a:alpha val="1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Для граждан Украины, Молдовы, Казахстана необходима ETA:</a:t>
            </a:r>
            <a:endParaRPr lang="en-US" sz="2000" b="1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sng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 </a:t>
            </a:r>
            <a:r>
              <a:rPr lang="uk-UA" altLang="en-US" sz="20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15 ОКТЯБРЯ 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202</a:t>
            </a:r>
            <a:r>
              <a:rPr lang="uk-UA" altLang="en-US" sz="20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5</a:t>
            </a:r>
            <a:r>
              <a:rPr lang="uk-UA" altLang="en-US" sz="2000">
                <a:solidFill>
                  <a:srgbClr val="FFC000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</a:t>
            </a: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года</a:t>
            </a: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все путешественники (включая детей и младенцев) должны подать </a:t>
            </a:r>
            <a:r>
              <a:rPr lang="en-US" sz="2000" b="1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онлайн-заявку на ETA </a:t>
            </a: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на портале </a:t>
            </a:r>
            <a:r>
              <a:rPr lang="en-US" altLang="en-US" sz="2000" b="0" i="0" u="none" strike="noStrike" cap="none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https://eta.gov.lk/slvisa</a:t>
            </a:r>
            <a:endParaRPr lang="en-US" altLang="en-US" sz="20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Стоимость: </a:t>
            </a:r>
            <a:r>
              <a:rPr lang="uk-UA" altLang="en-US" sz="2000" u="sng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50</a:t>
            </a: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доллара с человека </a:t>
            </a: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, для детей до 12 лет бесплатно.</a:t>
            </a:r>
            <a:endParaRPr lang="en-US" sz="20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sng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* Рассмотрение 1-3 раб. дня;</a:t>
            </a:r>
            <a:r>
              <a:rPr lang="uk-UA" alt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Лучше подать заранее</a:t>
            </a:r>
            <a:b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</a:br>
            <a:r>
              <a:rPr lang="en-US" sz="2000">
                <a:solidFill>
                  <a:schemeClr val="dk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** Возможна подача не ранее чем за 3 месяца до начала тура;</a:t>
            </a:r>
            <a:endParaRPr sz="20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000" b="0" i="0" u="none" strike="noStrike" cap="none">
              <a:solidFill>
                <a:schemeClr val="dk1"/>
              </a:solidFill>
              <a:latin typeface="Times New Roman" panose="02020603050405020304" charset="0"/>
              <a:ea typeface="Play" panose="00000500000000000000"/>
              <a:cs typeface="Times New Roman" panose="02020603050405020304" charset="0"/>
              <a:sym typeface="Play" panose="00000500000000000000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098915" y="104140"/>
            <a:ext cx="2771140" cy="96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 descr="Типы студенческих виз в США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5295" y="3977640"/>
            <a:ext cx="6039485" cy="24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 descr="✈ Что такое туристическая виза и нюансы её оформления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785610" y="3977640"/>
            <a:ext cx="4991100" cy="24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09056" y="332582"/>
            <a:ext cx="6773863" cy="311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altLang="en-US" sz="196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ШРШРИ ЛАНКА</a:t>
            </a:r>
            <a:r>
              <a:rPr lang="en-US" sz="196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основная информация:</a:t>
            </a:r>
            <a:endParaRPr sz="196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altLang="en-US" sz="196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И ЛАНКА</a:t>
            </a:r>
            <a:r>
              <a:rPr lang="en-US" sz="196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основная информация:</a:t>
            </a:r>
            <a:endParaRPr lang="en-US" sz="1960" dirty="0"/>
          </a:p>
        </p:txBody>
      </p:sp>
      <p:sp>
        <p:nvSpPr>
          <p:cNvPr id="4" name="Shape 2"/>
          <p:cNvSpPr/>
          <p:nvPr/>
        </p:nvSpPr>
        <p:spPr>
          <a:xfrm>
            <a:off x="144780" y="1187450"/>
            <a:ext cx="7546340" cy="574040"/>
          </a:xfrm>
          <a:prstGeom prst="roundRect">
            <a:avLst>
              <a:gd name="adj" fmla="val 52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45415" y="1258570"/>
            <a:ext cx="241300" cy="490220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</p:sp>
      <p:sp>
        <p:nvSpPr>
          <p:cNvPr id="7" name="Text 4"/>
          <p:cNvSpPr/>
          <p:nvPr/>
        </p:nvSpPr>
        <p:spPr>
          <a:xfrm>
            <a:off x="713522" y="1345288"/>
            <a:ext cx="1556743" cy="1945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ru-RU" altLang="en-US" sz="2000" b="1" dirty="0">
                <a:solidFill>
                  <a:srgbClr val="272525"/>
                </a:solidFill>
                <a:latin typeface="Times New Roman" panose="02020603050405020304" charset="0"/>
                <a:ea typeface="Petrona Bold" pitchFamily="34" charset="-122"/>
                <a:cs typeface="Times New Roman" panose="02020603050405020304" charset="0"/>
              </a:rPr>
              <a:t>КОЛОМБО - столица </a:t>
            </a:r>
            <a:endParaRPr lang="ru-RU" altLang="en-US" sz="2000" b="1" dirty="0">
              <a:solidFill>
                <a:srgbClr val="272525"/>
              </a:solidFill>
              <a:latin typeface="Times New Roman" panose="02020603050405020304" charset="0"/>
              <a:ea typeface="Petrona Bold" pitchFamily="34" charset="-122"/>
              <a:cs typeface="Times New Roman" panose="020206030504050203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53147" y="1816735"/>
            <a:ext cx="7836893" cy="1897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endParaRPr lang="en-US" sz="915" dirty="0"/>
          </a:p>
        </p:txBody>
      </p:sp>
      <p:sp>
        <p:nvSpPr>
          <p:cNvPr id="10" name="Shape 7"/>
          <p:cNvSpPr/>
          <p:nvPr/>
        </p:nvSpPr>
        <p:spPr>
          <a:xfrm>
            <a:off x="143510" y="1853565"/>
            <a:ext cx="7548245" cy="846455"/>
          </a:xfrm>
          <a:prstGeom prst="roundRect">
            <a:avLst>
              <a:gd name="adj" fmla="val 69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44145" y="1863725"/>
            <a:ext cx="241300" cy="823595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</p:sp>
      <p:sp>
        <p:nvSpPr>
          <p:cNvPr id="14" name="Text 10"/>
          <p:cNvSpPr/>
          <p:nvPr/>
        </p:nvSpPr>
        <p:spPr>
          <a:xfrm>
            <a:off x="643255" y="1959610"/>
            <a:ext cx="6681470" cy="457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ЯЗЫК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: национальных языков 2 - 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сингальский и тамильский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, но ланкийцы хорошо 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говорят на английском.</a:t>
            </a:r>
            <a:br>
              <a:rPr lang="ru-RU" altLang="en-US" sz="2000">
                <a:sym typeface="+mn-ea"/>
              </a:rPr>
            </a:br>
            <a:endParaRPr 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143510" y="2826385"/>
            <a:ext cx="7547610" cy="929640"/>
          </a:xfrm>
          <a:prstGeom prst="roundRect">
            <a:avLst>
              <a:gd name="adj" fmla="val 69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143510" y="2823210"/>
            <a:ext cx="242570" cy="944880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</p:sp>
      <p:sp>
        <p:nvSpPr>
          <p:cNvPr id="19" name="Text 14"/>
          <p:cNvSpPr/>
          <p:nvPr/>
        </p:nvSpPr>
        <p:spPr>
          <a:xfrm>
            <a:off x="643255" y="2947670"/>
            <a:ext cx="6356350" cy="5448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РЕЛИГИЯ:</a:t>
            </a: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буддизм (теравада), 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акже широко представлены индуизм, 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ислам и христианство</a:t>
            </a:r>
            <a:br>
              <a: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en-US" sz="915">
                <a:sym typeface="+mn-ea"/>
              </a:rPr>
            </a:br>
            <a:endParaRPr lang="en-US" sz="915" dirty="0"/>
          </a:p>
        </p:txBody>
      </p:sp>
      <p:sp>
        <p:nvSpPr>
          <p:cNvPr id="20" name="Shape 15"/>
          <p:cNvSpPr/>
          <p:nvPr/>
        </p:nvSpPr>
        <p:spPr>
          <a:xfrm>
            <a:off x="142875" y="3920490"/>
            <a:ext cx="7548245" cy="643890"/>
          </a:xfrm>
          <a:prstGeom prst="roundRect">
            <a:avLst>
              <a:gd name="adj" fmla="val 69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144145" y="3920490"/>
            <a:ext cx="241300" cy="641985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</p:sp>
      <p:sp>
        <p:nvSpPr>
          <p:cNvPr id="24" name="Text 18"/>
          <p:cNvSpPr/>
          <p:nvPr/>
        </p:nvSpPr>
        <p:spPr>
          <a:xfrm>
            <a:off x="643890" y="3999865"/>
            <a:ext cx="5022850" cy="5880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en-US" altLang="en-US" sz="2000" b="1" dirty="0">
                <a:latin typeface="Times New Roman" panose="02020603050405020304" charset="0"/>
                <a:cs typeface="Times New Roman" panose="02020603050405020304" charset="0"/>
              </a:rPr>
              <a:t>СЕЗОННОСТЬ</a:t>
            </a: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</a:rPr>
              <a:t>: круглый год, все зависит от выбранного</a:t>
            </a:r>
            <a:br>
              <a:rPr lang="en-US" altLang="en-US" sz="2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</a:rPr>
              <a:t> региона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charset="0"/>
                <a:ea typeface="Petrona Bold" pitchFamily="34" charset="-122"/>
                <a:cs typeface="Times New Roman" panose="02020603050405020304" charset="0"/>
                <a:sym typeface="+mn-ea"/>
              </a:rPr>
              <a:t>Климатическая система двух муссон</a:t>
            </a:r>
            <a:r>
              <a:rPr lang="ru-RU" altLang="en-US" sz="2000" b="1" dirty="0">
                <a:solidFill>
                  <a:srgbClr val="000000"/>
                </a:solidFill>
                <a:latin typeface="Times New Roman" panose="02020603050405020304" charset="0"/>
                <a:ea typeface="Petrona Bold" pitchFamily="34" charset="-122"/>
                <a:cs typeface="Times New Roman" panose="02020603050405020304" charset="0"/>
                <a:sym typeface="+mn-ea"/>
              </a:rPr>
              <a:t>ов</a:t>
            </a:r>
            <a:br>
              <a:rPr lang="en-US" altLang="en-US" sz="915" dirty="0"/>
            </a:br>
            <a:endParaRPr lang="en-US" altLang="en-US" sz="915" dirty="0"/>
          </a:p>
        </p:txBody>
      </p:sp>
      <p:sp>
        <p:nvSpPr>
          <p:cNvPr id="29" name="Text 22"/>
          <p:cNvSpPr/>
          <p:nvPr/>
        </p:nvSpPr>
        <p:spPr>
          <a:xfrm>
            <a:off x="2414687" y="5367933"/>
            <a:ext cx="7836893" cy="1897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endParaRPr lang="en-US" sz="915" dirty="0"/>
          </a:p>
        </p:txBody>
      </p:sp>
      <p:sp>
        <p:nvSpPr>
          <p:cNvPr id="33" name="Text 25"/>
          <p:cNvSpPr/>
          <p:nvPr/>
        </p:nvSpPr>
        <p:spPr>
          <a:xfrm>
            <a:off x="2414687" y="5938738"/>
            <a:ext cx="1556743" cy="1945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210" dirty="0"/>
          </a:p>
        </p:txBody>
      </p:sp>
      <p:sp>
        <p:nvSpPr>
          <p:cNvPr id="34" name="Text 26"/>
          <p:cNvSpPr/>
          <p:nvPr/>
        </p:nvSpPr>
        <p:spPr>
          <a:xfrm>
            <a:off x="713740" y="5691505"/>
            <a:ext cx="6355080" cy="6064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SzPct val="100000"/>
              <a:buNone/>
            </a:pPr>
            <a:endParaRPr lang="en-US" sz="915" dirty="0"/>
          </a:p>
        </p:txBody>
      </p:sp>
      <p:sp>
        <p:nvSpPr>
          <p:cNvPr id="242" name="Google Shape;242;p9"/>
          <p:cNvSpPr txBox="1"/>
          <p:nvPr>
            <p:ph type="body" idx="1"/>
          </p:nvPr>
        </p:nvSpPr>
        <p:spPr>
          <a:xfrm>
            <a:off x="2184400" y="177165"/>
            <a:ext cx="7199630" cy="748665"/>
          </a:xfrm>
          <a:prstGeom prst="rect">
            <a:avLst/>
          </a:prstGeom>
          <a:solidFill>
            <a:srgbClr val="0070C0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 panose="00000500000000000000"/>
              <a:buNone/>
            </a:pPr>
            <a:r>
              <a:rPr lang="ru-RU" altLang="en-US" sz="28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ШРИ ЛАНКА</a:t>
            </a:r>
            <a:r>
              <a:rPr lang="en-US" sz="2800" b="1">
                <a:solidFill>
                  <a:schemeClr val="lt1"/>
                </a:solidFill>
                <a:latin typeface="Times New Roman" panose="02020603050405020304" charset="0"/>
                <a:ea typeface="Play" panose="00000500000000000000"/>
                <a:cs typeface="Times New Roman" panose="02020603050405020304" charset="0"/>
                <a:sym typeface="Play" panose="00000500000000000000"/>
              </a:rPr>
              <a:t> основная информация:</a:t>
            </a:r>
            <a:endParaRPr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47" name="Google Shape;247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05950" y="140970"/>
            <a:ext cx="2095500" cy="9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/ШРИ ЛАНКА/фото/img2(2).pngimg2(2)"/>
          <p:cNvPicPr>
            <a:picLocks noChangeAspect="1"/>
          </p:cNvPicPr>
          <p:nvPr/>
        </p:nvPicPr>
        <p:blipFill>
          <a:blip r:embed="rId2"/>
          <a:srcRect t="12398" b="12398"/>
          <a:stretch>
            <a:fillRect/>
          </a:stretch>
        </p:blipFill>
        <p:spPr>
          <a:xfrm>
            <a:off x="7924165" y="4135120"/>
            <a:ext cx="4006215" cy="2601595"/>
          </a:xfrm>
          <a:prstGeom prst="rect">
            <a:avLst/>
          </a:prstGeom>
        </p:spPr>
      </p:pic>
      <p:pic>
        <p:nvPicPr>
          <p:cNvPr id="35" name="Picture 34" descr="1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165" y="1178560"/>
            <a:ext cx="4006215" cy="2821940"/>
          </a:xfrm>
          <a:prstGeom prst="rect">
            <a:avLst/>
          </a:prstGeom>
        </p:spPr>
      </p:pic>
      <p:pic>
        <p:nvPicPr>
          <p:cNvPr id="37" name="Picture 36" descr="808d6274-fd6a-41ba-8ab3-f6d3fcb9432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45" y="4726940"/>
            <a:ext cx="7626350" cy="1999615"/>
          </a:xfrm>
          <a:prstGeom prst="rect">
            <a:avLst/>
          </a:prstGeom>
        </p:spPr>
      </p:pic>
      <p:pic>
        <p:nvPicPr>
          <p:cNvPr id="38" name="Picture 37" descr="Без назв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" y="149225"/>
            <a:ext cx="1920240" cy="850900"/>
          </a:xfrm>
          <a:prstGeom prst="rect">
            <a:avLst/>
          </a:prstGeom>
        </p:spPr>
      </p:pic>
      <p:sp>
        <p:nvSpPr>
          <p:cNvPr id="39" name="Shape 7"/>
          <p:cNvSpPr/>
          <p:nvPr/>
        </p:nvSpPr>
        <p:spPr>
          <a:xfrm>
            <a:off x="144780" y="4714875"/>
            <a:ext cx="7625080" cy="560070"/>
          </a:xfrm>
          <a:prstGeom prst="roundRect">
            <a:avLst>
              <a:gd name="adj" fmla="val 69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B2D4E5"/>
            </a:solidFill>
            <a:prstDash val="solid"/>
          </a:ln>
        </p:spPr>
        <p:txBody>
          <a:bodyPr/>
          <a:p>
            <a:r>
              <a:rPr lang="uk-UA" altLang="en-US" b="1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uk-UA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Text 18"/>
          <p:cNvSpPr/>
          <p:nvPr/>
        </p:nvSpPr>
        <p:spPr>
          <a:xfrm>
            <a:off x="548005" y="4833620"/>
            <a:ext cx="5862955" cy="588010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uk-UA" altLang="en-US" sz="2000" b="1" dirty="0">
                <a:latin typeface="Times New Roman" panose="02020603050405020304" charset="0"/>
                <a:cs typeface="Times New Roman" panose="02020603050405020304" charset="0"/>
              </a:rPr>
              <a:t>ВАЛЮТА</a:t>
            </a:r>
            <a:r>
              <a:rPr lang="en-US" altLang="en-US" sz="20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uk-UA" altLang="en-US" sz="2000" dirty="0">
                <a:latin typeface="Times New Roman" panose="02020603050405020304" charset="0"/>
                <a:cs typeface="Times New Roman" panose="02020603050405020304" charset="0"/>
              </a:rPr>
              <a:t>рупия, обмен в аеропорту либо</a:t>
            </a:r>
            <a:endParaRPr lang="uk-UA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lnSpc>
                <a:spcPts val="1750"/>
              </a:lnSpc>
              <a:buSzPct val="100000"/>
              <a:buNone/>
            </a:pPr>
            <a:r>
              <a:rPr lang="ru-RU" altLang="uk-UA" sz="2000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uk-UA" altLang="en-US" sz="2000" dirty="0">
                <a:latin typeface="Times New Roman" panose="02020603050405020304" charset="0"/>
                <a:cs typeface="Times New Roman" panose="02020603050405020304" charset="0"/>
              </a:rPr>
              <a:t> отелях. Карт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ы</a:t>
            </a:r>
            <a:r>
              <a:rPr lang="uk-UA" altLang="en-US" sz="2000" dirty="0">
                <a:latin typeface="Times New Roman" panose="02020603050405020304" charset="0"/>
                <a:cs typeface="Times New Roman" panose="02020603050405020304" charset="0"/>
              </a:rPr>
              <a:t> принимаю в крупн</a:t>
            </a:r>
            <a:r>
              <a:rPr lang="ru-RU" altLang="uk-UA" sz="2000" dirty="0">
                <a:latin typeface="Times New Roman" panose="02020603050405020304" charset="0"/>
                <a:cs typeface="Times New Roman" panose="02020603050405020304" charset="0"/>
              </a:rPr>
              <a:t>ых  </a:t>
            </a:r>
            <a:r>
              <a:rPr lang="uk-UA" altLang="en-US" sz="2000" dirty="0">
                <a:latin typeface="Times New Roman" panose="02020603050405020304" charset="0"/>
                <a:cs typeface="Times New Roman" panose="02020603050405020304" charset="0"/>
              </a:rPr>
              <a:t>магазинах</a:t>
            </a:r>
            <a:r>
              <a:rPr lang="ru-RU" altLang="uk-UA" sz="2000" dirty="0">
                <a:latin typeface="Times New Roman" panose="02020603050405020304" charset="0"/>
                <a:cs typeface="Times New Roman" panose="02020603050405020304" charset="0"/>
              </a:rPr>
              <a:t>, ресторанах. </a:t>
            </a:r>
            <a:br>
              <a:rPr lang="en-US" altLang="en-US" sz="915" dirty="0"/>
            </a:br>
            <a:endParaRPr lang="en-US" altLang="en-US" sz="915" dirty="0"/>
          </a:p>
        </p:txBody>
      </p:sp>
      <p:sp>
        <p:nvSpPr>
          <p:cNvPr id="42" name="Shape 16"/>
          <p:cNvSpPr/>
          <p:nvPr/>
        </p:nvSpPr>
        <p:spPr>
          <a:xfrm>
            <a:off x="145415" y="4728845"/>
            <a:ext cx="240665" cy="508000"/>
          </a:xfrm>
          <a:prstGeom prst="roundRect">
            <a:avLst>
              <a:gd name="adj" fmla="val 7289"/>
            </a:avLst>
          </a:prstGeom>
          <a:solidFill>
            <a:srgbClr val="CCEEFF"/>
          </a:solidFill>
        </p:spPr>
      </p:sp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3" name="Ink 2"/>
              <p14:cNvContentPartPr/>
              <p14:nvPr/>
            </p14:nvContentPartPr>
            <p14:xfrm>
              <a:off x="254000" y="1376045"/>
              <a:ext cx="635" cy="635"/>
            </p14:xfrm>
          </p:contentPart>
        </mc:Choice>
        <mc:Fallback xmlns="">
          <p:pic>
            <p:nvPicPr>
              <p:cNvPr id="3" name="Ink 2"/>
            </p:nvPicPr>
            <p:blipFill>
              <a:blip r:embed="rId7"/>
            </p:blipFill>
            <p:spPr>
              <a:xfrm>
                <a:off x="254000" y="137604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10362</Words>
  <Application>WPS Presentation</Application>
  <PresentationFormat>Widescreen</PresentationFormat>
  <Paragraphs>280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SimSun</vt:lpstr>
      <vt:lpstr>Wingdings</vt:lpstr>
      <vt:lpstr>Play</vt:lpstr>
      <vt:lpstr>Segoe Print</vt:lpstr>
      <vt:lpstr>Times New Roman</vt:lpstr>
      <vt:lpstr>Arial</vt:lpstr>
      <vt:lpstr>Petrona Bold</vt:lpstr>
      <vt:lpstr>Geist</vt:lpstr>
      <vt:lpstr>Microsoft YaHei</vt:lpstr>
      <vt:lpstr>Arial Unicode MS</vt:lpstr>
      <vt:lpstr>Calibri</vt:lpstr>
      <vt:lpstr>Georgia</vt:lpstr>
      <vt:lpstr>Britannic Bold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Виктория Погода�</cp:lastModifiedBy>
  <cp:revision>23</cp:revision>
  <dcterms:created xsi:type="dcterms:W3CDTF">2025-07-23T00:59:00Z</dcterms:created>
  <dcterms:modified xsi:type="dcterms:W3CDTF">2026-01-29T08:22:10Z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EA24656D33014996A2ED47465F8BCD46_13</vt:lpwstr>
  </property>
  <property fmtid="{D5CDD505-2E9C-101B-9397-08002B2CF9AE}" pid="3" name="KSOProductBuildVer">
    <vt:lpwstr>1033-12.2.0.22549</vt:lpwstr>
  </property>
</Properties>
</file>