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15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M Sans" panose="020B0604020202020204" charset="0"/>
      <p:regular r:id="rId17"/>
    </p:embeddedFont>
    <p:embeddedFont>
      <p:font typeface="Libre Baskerville" panose="020B0604020202020204" charset="0"/>
      <p:regular r:id="rId18"/>
    </p:embeddedFont>
    <p:embeddedFont>
      <p:font typeface="Tw Cen MT" panose="020B0602020104020603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5" d="100"/>
          <a:sy n="65" d="100"/>
        </p:scale>
        <p:origin x="83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1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1215" y="1560942"/>
            <a:ext cx="10427971" cy="3011056"/>
          </a:xfrm>
        </p:spPr>
        <p:txBody>
          <a:bodyPr anchor="b">
            <a:normAutofit/>
          </a:bodyPr>
          <a:lstStyle>
            <a:lvl1pPr algn="ctr"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1215" y="4663441"/>
            <a:ext cx="10427971" cy="1645919"/>
          </a:xfrm>
        </p:spPr>
        <p:txBody>
          <a:bodyPr>
            <a:normAutofit/>
          </a:bodyPr>
          <a:lstStyle>
            <a:lvl1pPr marL="0" indent="0" algn="ctr">
              <a:buNone/>
              <a:defRPr sz="264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9308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53" y="5147249"/>
            <a:ext cx="12437318" cy="973932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21693" y="837913"/>
            <a:ext cx="11787038" cy="3856963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6130474"/>
            <a:ext cx="12437342" cy="818966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920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731519"/>
            <a:ext cx="12437342" cy="4112694"/>
          </a:xfrm>
        </p:spPr>
        <p:txBody>
          <a:bodyPr anchor="ctr"/>
          <a:lstStyle>
            <a:lvl1pPr algn="ctr"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30" y="5045785"/>
            <a:ext cx="12437342" cy="1903656"/>
          </a:xfrm>
        </p:spPr>
        <p:txBody>
          <a:bodyPr anchor="ctr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231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20"/>
            <a:ext cx="11163302" cy="3591485"/>
          </a:xfrm>
        </p:spPr>
        <p:txBody>
          <a:bodyPr anchor="ctr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332038"/>
            <a:ext cx="10502759" cy="71374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5247356"/>
            <a:ext cx="12437342" cy="17052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01786" y="904999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69070" y="359229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10162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30" y="2566466"/>
            <a:ext cx="12437342" cy="3014202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30" y="5594802"/>
            <a:ext cx="12437342" cy="1368773"/>
          </a:xfrm>
        </p:spPr>
        <p:txBody>
          <a:bodyPr anchor="t"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247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6529" y="731520"/>
            <a:ext cx="12437342" cy="192611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96529" y="2840512"/>
            <a:ext cx="3958771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96529" y="3532027"/>
            <a:ext cx="3958771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2868" y="2840512"/>
            <a:ext cx="3949825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329618" y="3532027"/>
            <a:ext cx="3964021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7" y="2840512"/>
            <a:ext cx="396591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567957" y="3532027"/>
            <a:ext cx="3965914" cy="3417414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540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96529" y="732927"/>
            <a:ext cx="12437342" cy="192470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96529" y="5045784"/>
            <a:ext cx="3955691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6529" y="2840512"/>
            <a:ext cx="3955691" cy="18288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96529" y="5737298"/>
            <a:ext cx="3955691" cy="1212142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1311" y="5045784"/>
            <a:ext cx="3962194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29618" y="2840512"/>
            <a:ext cx="3964022" cy="18288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29618" y="5737297"/>
            <a:ext cx="3964022" cy="1212143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567958" y="5045784"/>
            <a:ext cx="3960817" cy="691514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64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567957" y="2840512"/>
            <a:ext cx="3965914" cy="18288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567808" y="5737294"/>
            <a:ext cx="3966064" cy="1212145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197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96530" y="2840512"/>
            <a:ext cx="12437342" cy="410892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4294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731522"/>
            <a:ext cx="3063991" cy="621791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96530" y="731522"/>
            <a:ext cx="9190469" cy="62179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7771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50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81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6529" y="2840511"/>
            <a:ext cx="12436591" cy="4108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7494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94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14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765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611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83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701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694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8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994276"/>
            <a:ext cx="12422102" cy="328418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29" y="4388949"/>
            <a:ext cx="12422102" cy="16418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8422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96529" y="2840511"/>
            <a:ext cx="6127231" cy="4108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7406640" y="2840511"/>
            <a:ext cx="6126480" cy="4108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790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5594" y="2845222"/>
            <a:ext cx="5848169" cy="815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12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96530" y="3661215"/>
            <a:ext cx="6127232" cy="32882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75708" y="2845222"/>
            <a:ext cx="5858165" cy="815993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12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7406641" y="3661215"/>
            <a:ext cx="6126481" cy="32882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518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400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457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30" y="731520"/>
            <a:ext cx="4722826" cy="2427902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6093675" y="731521"/>
            <a:ext cx="7440196" cy="62179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29" y="3159422"/>
            <a:ext cx="4722827" cy="3790018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52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529" y="731520"/>
            <a:ext cx="7121963" cy="2427905"/>
          </a:xfrm>
        </p:spPr>
        <p:txBody>
          <a:bodyPr anchor="b"/>
          <a:lstStyle>
            <a:lvl1pPr algn="ctr"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09763" y="731521"/>
            <a:ext cx="3906430" cy="621792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6553" y="3159423"/>
            <a:ext cx="7121939" cy="3790016"/>
          </a:xfrm>
        </p:spPr>
        <p:txBody>
          <a:bodyPr/>
          <a:lstStyle>
            <a:lvl1pPr marL="0" indent="0" algn="ctr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946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531" y="742221"/>
            <a:ext cx="12437341" cy="191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6530" y="2840512"/>
            <a:ext cx="12437342" cy="410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14484" y="705993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6530" y="7059931"/>
            <a:ext cx="800746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16814" y="7059931"/>
            <a:ext cx="91705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</p:sldLayoutIdLst>
  <p:hf sldNum="0" hdr="0" ftr="0" dt="0"/>
  <p:txStyles>
    <p:titleStyle>
      <a:lvl1pPr algn="ctr" defTabSz="1097280" rtl="0" eaLnBrk="1" latinLnBrk="0" hangingPunct="1">
        <a:lnSpc>
          <a:spcPct val="90000"/>
        </a:lnSpc>
        <a:spcBef>
          <a:spcPct val="0"/>
        </a:spcBef>
        <a:buNone/>
        <a:defRPr sz="432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16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92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8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42" y="0"/>
            <a:ext cx="5814646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1959" y="532328"/>
            <a:ext cx="816614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Kenya — The Safari Collection Experience (</a:t>
            </a:r>
            <a:r>
              <a:rPr lang="ru-RU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14 днів</a:t>
            </a:r>
            <a:r>
              <a:rPr lang="en-US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)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31959" y="1098856"/>
            <a:ext cx="8280083" cy="551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000" dirty="0"/>
              <a:t>Розкішне сафарі по найкращих лоджах </a:t>
            </a:r>
            <a:r>
              <a:rPr lang="en-US" sz="2000" b="1" dirty="0">
                <a:latin typeface="DM Sans" panose="020B0604020202020204" charset="0"/>
              </a:rPr>
              <a:t>Safari Collection</a:t>
            </a:r>
            <a:r>
              <a:rPr lang="en-US" sz="2000" dirty="0">
                <a:latin typeface="DM Sans" panose="020B0604020202020204" charset="0"/>
              </a:rPr>
              <a:t>: </a:t>
            </a:r>
            <a:r>
              <a:rPr lang="ru-RU" sz="2000" dirty="0"/>
              <a:t>унікальні об’єкти у різних куточках Кенії — від </a:t>
            </a:r>
            <a:r>
              <a:rPr lang="en-US" sz="2000" b="1" dirty="0">
                <a:latin typeface="DM Sans" panose="020B0604020202020204" charset="0"/>
              </a:rPr>
              <a:t>Giraffe Manor</a:t>
            </a:r>
            <a:r>
              <a:rPr lang="en-US" sz="2000" dirty="0">
                <a:latin typeface="DM Sans" panose="020B0604020202020204" charset="0"/>
              </a:rPr>
              <a:t> </a:t>
            </a:r>
            <a:r>
              <a:rPr lang="ru-RU" sz="2000" dirty="0"/>
              <a:t>до </a:t>
            </a:r>
            <a:r>
              <a:rPr lang="en-US" sz="2000" b="1" dirty="0">
                <a:latin typeface="DM Sans" panose="020B0604020202020204" charset="0"/>
              </a:rPr>
              <a:t>Billionaire Resort</a:t>
            </a:r>
            <a:r>
              <a:rPr lang="en-US" sz="2000" dirty="0">
                <a:latin typeface="DM Sans" panose="020B0604020202020204" charset="0"/>
              </a:rPr>
              <a:t>.</a:t>
            </a: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110" y="2004646"/>
            <a:ext cx="4351377" cy="62249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5198"/>
            <a:ext cx="90942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Ціна, бронювання та контакти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179760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44253" y="1932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/>
              <a:t>ВІД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2422684"/>
            <a:ext cx="3308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$14,500</a:t>
            </a:r>
            <a:br>
              <a:rPr lang="ru-RU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ru-RU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*Ціна вказана за 2 дорослих.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893" y="179760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86356" y="1932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Бронювання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086356" y="2422684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Форма бронювання та опції: дати підлягають підтвердженню, номери — за наявністю.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1797606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28459" y="1932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Контакт</a:t>
            </a:r>
            <a:r>
              <a:rPr lang="ru-RU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28459" y="2422684"/>
            <a:ext cx="3308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book@travelbridge.com.ua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10528459" y="2921675"/>
            <a:ext cx="3308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+373 79 878312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3879923"/>
            <a:ext cx="13042821" cy="35957"/>
          </a:xfrm>
          <a:prstGeom prst="rect">
            <a:avLst/>
          </a:prstGeom>
          <a:solidFill>
            <a:srgbClr val="454240">
              <a:alpha val="50000"/>
            </a:srgbClr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10" y="4316968"/>
            <a:ext cx="5165765" cy="3062168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626" y="4316968"/>
            <a:ext cx="3749516" cy="3062168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9593" y="4316968"/>
            <a:ext cx="3749516" cy="30621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183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Огляд маршруту: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67282"/>
            <a:ext cx="78226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ru-RU" sz="2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14 днів: Найробі — Самбуру — Абердер — Масай Мара — Індійський океан!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280190" y="494823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34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0633" y="419814"/>
            <a:ext cx="5463778" cy="476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Включено / не включено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6020633" y="1354693"/>
            <a:ext cx="8075533" cy="3755827"/>
          </a:xfrm>
          <a:prstGeom prst="roundRect">
            <a:avLst>
              <a:gd name="adj" fmla="val 2922"/>
            </a:avLst>
          </a:prstGeom>
          <a:solidFill>
            <a:srgbClr val="FFFDFA"/>
          </a:solidFill>
          <a:ln/>
        </p:spPr>
        <p:txBody>
          <a:bodyPr/>
          <a:lstStyle/>
          <a:p>
            <a:endParaRPr lang="ru-RU" sz="1700" dirty="0"/>
          </a:p>
        </p:txBody>
      </p:sp>
      <p:sp>
        <p:nvSpPr>
          <p:cNvPr id="5" name="Shape 2"/>
          <p:cNvSpPr/>
          <p:nvPr/>
        </p:nvSpPr>
        <p:spPr>
          <a:xfrm>
            <a:off x="6020633" y="1331833"/>
            <a:ext cx="8075533" cy="91440"/>
          </a:xfrm>
          <a:prstGeom prst="roundRect">
            <a:avLst>
              <a:gd name="adj" fmla="val 70120"/>
            </a:avLst>
          </a:prstGeom>
          <a:solidFill>
            <a:srgbClr val="B88E23"/>
          </a:solidFill>
          <a:ln/>
        </p:spPr>
      </p:sp>
      <p:sp>
        <p:nvSpPr>
          <p:cNvPr id="6" name="Shape 3"/>
          <p:cNvSpPr/>
          <p:nvPr/>
        </p:nvSpPr>
        <p:spPr>
          <a:xfrm>
            <a:off x="9829443" y="1125736"/>
            <a:ext cx="457914" cy="457914"/>
          </a:xfrm>
          <a:prstGeom prst="roundRect">
            <a:avLst>
              <a:gd name="adj" fmla="val 199688"/>
            </a:avLst>
          </a:prstGeom>
          <a:solidFill>
            <a:srgbClr val="B88E23"/>
          </a:solidFill>
          <a:ln/>
        </p:spPr>
      </p:sp>
      <p:sp>
        <p:nvSpPr>
          <p:cNvPr id="7" name="Text 4"/>
          <p:cNvSpPr/>
          <p:nvPr/>
        </p:nvSpPr>
        <p:spPr>
          <a:xfrm>
            <a:off x="9966841" y="1240155"/>
            <a:ext cx="183118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196131" y="1979474"/>
            <a:ext cx="1908215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Включено: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196132" y="2066330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196132" y="2363867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Сніданок у Найробі в день прибуття.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6196132" y="2661404"/>
            <a:ext cx="7724537" cy="488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Проживання на 13 ночей за системою «Все включено» відповідно до політики кожного закладу розміщення.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196132" y="3203138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Всі трансфери в рамках програми.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196132" y="3500676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Електронний дозвіл на в’їзд до Кенії (eTA).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6196132" y="3798213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Екологічні збори.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6196132" y="4095750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Організація всіх екскурсій та сафарі-програм.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196132" y="4393287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Обов’язкові податки.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6196132" y="4690824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Комісія агента.</a:t>
            </a:r>
            <a:endParaRPr lang="en-US" sz="1700" dirty="0"/>
          </a:p>
        </p:txBody>
      </p:sp>
      <p:sp>
        <p:nvSpPr>
          <p:cNvPr id="18" name="Shape 15"/>
          <p:cNvSpPr/>
          <p:nvPr/>
        </p:nvSpPr>
        <p:spPr>
          <a:xfrm>
            <a:off x="6020633" y="5492115"/>
            <a:ext cx="8075533" cy="2321481"/>
          </a:xfrm>
          <a:prstGeom prst="roundRect">
            <a:avLst>
              <a:gd name="adj" fmla="val 4727"/>
            </a:avLst>
          </a:prstGeom>
          <a:solidFill>
            <a:srgbClr val="FFFDFA"/>
          </a:solidFill>
          <a:ln/>
        </p:spPr>
      </p:sp>
      <p:sp>
        <p:nvSpPr>
          <p:cNvPr id="19" name="Shape 16"/>
          <p:cNvSpPr/>
          <p:nvPr/>
        </p:nvSpPr>
        <p:spPr>
          <a:xfrm>
            <a:off x="6020633" y="5469255"/>
            <a:ext cx="8075533" cy="91440"/>
          </a:xfrm>
          <a:prstGeom prst="roundRect">
            <a:avLst>
              <a:gd name="adj" fmla="val 70120"/>
            </a:avLst>
          </a:prstGeom>
          <a:solidFill>
            <a:srgbClr val="B88E23"/>
          </a:solidFill>
          <a:ln/>
        </p:spPr>
      </p:sp>
      <p:sp>
        <p:nvSpPr>
          <p:cNvPr id="20" name="Shape 17"/>
          <p:cNvSpPr/>
          <p:nvPr/>
        </p:nvSpPr>
        <p:spPr>
          <a:xfrm>
            <a:off x="9829443" y="5263158"/>
            <a:ext cx="457914" cy="457914"/>
          </a:xfrm>
          <a:prstGeom prst="roundRect">
            <a:avLst>
              <a:gd name="adj" fmla="val 199688"/>
            </a:avLst>
          </a:prstGeom>
          <a:solidFill>
            <a:srgbClr val="B88E23"/>
          </a:solidFill>
          <a:ln/>
        </p:spPr>
      </p:sp>
      <p:sp>
        <p:nvSpPr>
          <p:cNvPr id="21" name="Text 18"/>
          <p:cNvSpPr/>
          <p:nvPr/>
        </p:nvSpPr>
        <p:spPr>
          <a:xfrm>
            <a:off x="9966841" y="5377577"/>
            <a:ext cx="183118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1700" dirty="0"/>
          </a:p>
        </p:txBody>
      </p:sp>
      <p:sp>
        <p:nvSpPr>
          <p:cNvPr id="22" name="Text 19"/>
          <p:cNvSpPr/>
          <p:nvPr/>
        </p:nvSpPr>
        <p:spPr>
          <a:xfrm>
            <a:off x="6196132" y="5873710"/>
            <a:ext cx="1908215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Не включено:</a:t>
            </a:r>
            <a:endParaRPr lang="en-US" sz="1700" dirty="0"/>
          </a:p>
        </p:txBody>
      </p:sp>
      <p:sp>
        <p:nvSpPr>
          <p:cNvPr id="23" name="Text 20"/>
          <p:cNvSpPr/>
          <p:nvPr/>
        </p:nvSpPr>
        <p:spPr>
          <a:xfrm>
            <a:off x="6196132" y="6203752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Міжнародні авіаперельоти.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6196132" y="6501289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Медична страховка</a:t>
            </a:r>
            <a:endParaRPr lang="en-US" sz="1700" dirty="0"/>
          </a:p>
        </p:txBody>
      </p:sp>
      <p:sp>
        <p:nvSpPr>
          <p:cNvPr id="25" name="Text 22"/>
          <p:cNvSpPr/>
          <p:nvPr/>
        </p:nvSpPr>
        <p:spPr>
          <a:xfrm>
            <a:off x="6196132" y="6798826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Особисті витрати.</a:t>
            </a:r>
            <a:endParaRPr lang="en-US" sz="1700" dirty="0"/>
          </a:p>
        </p:txBody>
      </p:sp>
      <p:sp>
        <p:nvSpPr>
          <p:cNvPr id="26" name="Text 23"/>
          <p:cNvSpPr/>
          <p:nvPr/>
        </p:nvSpPr>
        <p:spPr>
          <a:xfrm>
            <a:off x="6196132" y="7096363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Екскурсії, трансфери та проживання, не включені в програму.</a:t>
            </a:r>
            <a:endParaRPr lang="en-US" sz="1700" dirty="0"/>
          </a:p>
        </p:txBody>
      </p:sp>
      <p:sp>
        <p:nvSpPr>
          <p:cNvPr id="27" name="Text 24"/>
          <p:cNvSpPr/>
          <p:nvPr/>
        </p:nvSpPr>
        <p:spPr>
          <a:xfrm>
            <a:off x="6196132" y="7393900"/>
            <a:ext cx="772453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Чайові водіям та обслуговуючому персоналу.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3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8962" y="400198"/>
            <a:ext cx="3518773" cy="439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День 1 — Найробі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978962" y="1148620"/>
            <a:ext cx="8158877" cy="675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Зустріч в аеропорту та трансфер до готелю. Пропонується залежно від часу прибуття — обід у ресторані з обертовим залом «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View»,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вечеря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nyama-choma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і коротка екскурсія по місту.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5978961" y="2132786"/>
            <a:ext cx="8158877" cy="675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Розміщення: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JW Marriott Hotel Nairobi 5* / Villa Rosa Kempinski 5* / Hemingways Nairobi 5* / Glee Nairobi 5*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або аналогічний.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23" y="3230679"/>
            <a:ext cx="5486400" cy="501145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78962" y="7404049"/>
            <a:ext cx="8158877" cy="450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5762" y="478750"/>
            <a:ext cx="4480679" cy="544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Дні</a:t>
            </a:r>
            <a:r>
              <a:rPr lang="en-US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2–3 — Самбуру 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095762" y="1224879"/>
            <a:ext cx="7925276" cy="556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Організовується трансфер з готелю в аеропорт Вілсон для годинного перельоту до Самбуру. По прибуттю — зустріч та трансфер у Sasaab Luxury Tented Camp до обіду.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095762" y="2036802"/>
            <a:ext cx="7925276" cy="835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Сафарі в Самбуру унікальне: можливо спостереження за «Спеціальною п’ятіркою» — зебра Греві, сітчастий жираф, сомалійський страус, геренук та орикс Бейса, а також знайомство з культурою народу самбуру.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095762" y="3068122"/>
            <a:ext cx="7925276" cy="278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ru-RU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Розміщення: </a:t>
            </a:r>
            <a:r>
              <a:rPr lang="en-US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Sasaab Luxury Tented Camp</a:t>
            </a:r>
            <a:r>
              <a:rPr lang="ru-RU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62" y="3542467"/>
            <a:ext cx="7925276" cy="45286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7452" y="445889"/>
            <a:ext cx="4121943" cy="506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Дні 4–5 — Абердер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67452" y="1195744"/>
            <a:ext cx="8009096" cy="147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Переїзд у </a:t>
            </a:r>
            <a:r>
              <a:rPr lang="ru-RU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Національний парк Абердер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Розміщення: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Solio Lodge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ru-RU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Активності: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можна зайнятися риболовлею на форель, політ на вертольоті або кінну прогулянку. Заповідник славиться великою кількістю чорних і білих носорогів — чудова можливість спостерігати цих унікальних тварин.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567452" y="2675334"/>
            <a:ext cx="8009096" cy="259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98" y="2890242"/>
            <a:ext cx="8009096" cy="53393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7134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9703" y="2090380"/>
            <a:ext cx="4148257" cy="42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Дні</a:t>
            </a:r>
            <a:r>
              <a:rPr lang="en-US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6–7 — Масаи Мара 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479703" y="2724269"/>
            <a:ext cx="13670994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Трансфер на аеродром Наньюкі та переліт у Національний заповідник Масай Мара, далі — сафарі на позашляховиках Land Cruiser 4×4.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479703" y="3097649"/>
            <a:ext cx="13670994" cy="438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Досліджуйте заповідник під час ранкових та вечірніх сафарі, спостерігаючи за тваринами в їх природному середовищі, з можливістю вирушити у віддалені куточки та насолодитися обідом у савані. У таборі доступні активні заходи, прогулянки вздовж річки або відпочинок із видом на природу.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479703" y="3690223"/>
            <a:ext cx="13670994" cy="438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Розміщення: </a:t>
            </a:r>
            <a:r>
              <a:rPr lang="en-US" sz="15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Sala’s Camp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03" y="4282797"/>
            <a:ext cx="6349603" cy="35727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295" y="509349"/>
            <a:ext cx="7068622" cy="578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Дні 8–12 — Індійський океан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48295" y="1458516"/>
            <a:ext cx="13333809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Трансфер з </a:t>
            </a:r>
            <a:r>
              <a:rPr lang="en-US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Sala’s Camp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 аеродром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Keekorok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та переліт у Малінді через аеропорт Вілсон. По прибуттю — зустріч персональним водієм та трансфер на ексклюзивний курорт </a:t>
            </a:r>
            <a:r>
              <a:rPr lang="en-US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Billionaire Resort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48295" y="2259568"/>
            <a:ext cx="13333809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Елітний відпочинок на першій лінії океану: приватний пляж, басейн, авторські коктейлі в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Beach Bar,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заходи сонця з панорамним видом на Індійський океан та африканське зоряне небо.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648295" y="3060621"/>
            <a:ext cx="13333809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1700" dirty="0"/>
              <a:t>Розміщення: </a:t>
            </a:r>
            <a:r>
              <a:rPr lang="en-US" sz="1700" b="1" dirty="0"/>
              <a:t>Billionaires Resort</a:t>
            </a: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5" y="3685937"/>
            <a:ext cx="4340781" cy="4340781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810" y="3685937"/>
            <a:ext cx="4340781" cy="4340781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704" y="3685937"/>
            <a:ext cx="4340781" cy="43407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0648" y="764143"/>
            <a:ext cx="6721316" cy="584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ru-RU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Дні 13–14 — </a:t>
            </a:r>
            <a:r>
              <a:rPr lang="en-US" sz="3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Giraffe Manor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140648" y="1628656"/>
            <a:ext cx="7835503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Трансфер в аеропорт Малінді та переліт до Найробі. По прибуттю — зустріч та індивідуальний трансфер до легендарного бутик-готелю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Giraffe Manor Hotel.</a:t>
            </a:r>
          </a:p>
        </p:txBody>
      </p:sp>
      <p:sp>
        <p:nvSpPr>
          <p:cNvPr id="5" name="Text 2"/>
          <p:cNvSpPr/>
          <p:nvPr/>
        </p:nvSpPr>
        <p:spPr>
          <a:xfrm>
            <a:off x="6140648" y="2437090"/>
            <a:ext cx="7835503" cy="1495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Це легендарне помістя є однією з найунікальніших визначних пам’яток Кенії. Його особливість — жирафи Ротшильда, які вільно підходять до гостей, заглядають у вікна та із задоволенням приймають ласощі. На території також розташований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Giraffe Centre —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центр розведення та збереження жирафів, який можна відвідати.</a:t>
            </a:r>
          </a:p>
        </p:txBody>
      </p:sp>
      <p:sp>
        <p:nvSpPr>
          <p:cNvPr id="6" name="Text 3"/>
          <p:cNvSpPr/>
          <p:nvPr/>
        </p:nvSpPr>
        <p:spPr>
          <a:xfrm>
            <a:off x="6140648" y="4142780"/>
            <a:ext cx="7835503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Крім того, можливі екскурсії до </a:t>
            </a: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Sheldrick Wildlife Trust: Haven for Elephants &amp; Rhinos, </a:t>
            </a: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де живуть осиротілі слоненята та носороги, а також відвідування музею Карен Бліксен і майстерень кенійських художників та ремісників.</a:t>
            </a:r>
          </a:p>
        </p:txBody>
      </p:sp>
      <p:sp>
        <p:nvSpPr>
          <p:cNvPr id="7" name="Text 4"/>
          <p:cNvSpPr/>
          <p:nvPr/>
        </p:nvSpPr>
        <p:spPr>
          <a:xfrm>
            <a:off x="6140648" y="5250299"/>
            <a:ext cx="7835503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*Жирафи в Giraffe Manor живуть у дикій природі, тому їх поява не гарантується.</a:t>
            </a:r>
          </a:p>
        </p:txBody>
      </p:sp>
      <p:sp>
        <p:nvSpPr>
          <p:cNvPr id="8" name="Text 5"/>
          <p:cNvSpPr/>
          <p:nvPr/>
        </p:nvSpPr>
        <p:spPr>
          <a:xfrm>
            <a:off x="6140648" y="6058733"/>
            <a:ext cx="783550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Розміщення: </a:t>
            </a:r>
            <a:r>
              <a:rPr lang="en-US" sz="17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Giraffe Manor.</a:t>
            </a:r>
          </a:p>
        </p:txBody>
      </p:sp>
      <p:sp>
        <p:nvSpPr>
          <p:cNvPr id="9" name="Text 6"/>
          <p:cNvSpPr/>
          <p:nvPr/>
        </p:nvSpPr>
        <p:spPr>
          <a:xfrm>
            <a:off x="6140648" y="6568083"/>
            <a:ext cx="7835503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40</TotalTime>
  <Words>653</Words>
  <Application>Microsoft Office PowerPoint</Application>
  <PresentationFormat>Произвольный</PresentationFormat>
  <Paragraphs>65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Tw Cen MT</vt:lpstr>
      <vt:lpstr>Libre Baskerville</vt:lpstr>
      <vt:lpstr>DM Sans</vt:lpstr>
      <vt:lpstr>Arial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sarsaman1999@mail.ru</cp:lastModifiedBy>
  <cp:revision>6</cp:revision>
  <dcterms:created xsi:type="dcterms:W3CDTF">2025-10-17T13:45:29Z</dcterms:created>
  <dcterms:modified xsi:type="dcterms:W3CDTF">2025-10-17T14:39:18Z</dcterms:modified>
</cp:coreProperties>
</file>